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.jpeg" ContentType="image/jpeg"/>
  <Override PartName="/ppt/media/image3.jpe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4.jpe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</p:sldIdLst>
  <p:sldSz cx="13004800" cy="7302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308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>
          <a:solidFill>
            <a:srgbClr val="FFFFFF"/>
          </a:solidFill>
        </a:uFill>
        <a:latin typeface="News706BT-RomanC"/>
        <a:ea typeface="News706BT-RomanC"/>
        <a:cs typeface="News706BT-RomanC"/>
        <a:sym typeface="News706BT-RomanC"/>
      </a:defRPr>
    </a:lvl1pPr>
    <a:lvl2pPr marL="0" marR="0" indent="0" algn="l" defTabSz="1308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>
          <a:solidFill>
            <a:srgbClr val="FFFFFF"/>
          </a:solidFill>
        </a:uFill>
        <a:latin typeface="News706BT-RomanC"/>
        <a:ea typeface="News706BT-RomanC"/>
        <a:cs typeface="News706BT-RomanC"/>
        <a:sym typeface="News706BT-RomanC"/>
      </a:defRPr>
    </a:lvl2pPr>
    <a:lvl3pPr marL="0" marR="0" indent="0" algn="l" defTabSz="1308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>
          <a:solidFill>
            <a:srgbClr val="FFFFFF"/>
          </a:solidFill>
        </a:uFill>
        <a:latin typeface="News706BT-RomanC"/>
        <a:ea typeface="News706BT-RomanC"/>
        <a:cs typeface="News706BT-RomanC"/>
        <a:sym typeface="News706BT-RomanC"/>
      </a:defRPr>
    </a:lvl3pPr>
    <a:lvl4pPr marL="0" marR="0" indent="0" algn="l" defTabSz="1308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>
          <a:solidFill>
            <a:srgbClr val="FFFFFF"/>
          </a:solidFill>
        </a:uFill>
        <a:latin typeface="News706BT-RomanC"/>
        <a:ea typeface="News706BT-RomanC"/>
        <a:cs typeface="News706BT-RomanC"/>
        <a:sym typeface="News706BT-RomanC"/>
      </a:defRPr>
    </a:lvl4pPr>
    <a:lvl5pPr marL="0" marR="0" indent="0" algn="l" defTabSz="1308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>
          <a:solidFill>
            <a:srgbClr val="FFFFFF"/>
          </a:solidFill>
        </a:uFill>
        <a:latin typeface="News706BT-RomanC"/>
        <a:ea typeface="News706BT-RomanC"/>
        <a:cs typeface="News706BT-RomanC"/>
        <a:sym typeface="News706BT-RomanC"/>
      </a:defRPr>
    </a:lvl5pPr>
    <a:lvl6pPr marL="0" marR="0" indent="0" algn="l" defTabSz="1308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>
          <a:solidFill>
            <a:srgbClr val="FFFFFF"/>
          </a:solidFill>
        </a:uFill>
        <a:latin typeface="News706BT-RomanC"/>
        <a:ea typeface="News706BT-RomanC"/>
        <a:cs typeface="News706BT-RomanC"/>
        <a:sym typeface="News706BT-RomanC"/>
      </a:defRPr>
    </a:lvl6pPr>
    <a:lvl7pPr marL="0" marR="0" indent="0" algn="l" defTabSz="1308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>
          <a:solidFill>
            <a:srgbClr val="FFFFFF"/>
          </a:solidFill>
        </a:uFill>
        <a:latin typeface="News706BT-RomanC"/>
        <a:ea typeface="News706BT-RomanC"/>
        <a:cs typeface="News706BT-RomanC"/>
        <a:sym typeface="News706BT-RomanC"/>
      </a:defRPr>
    </a:lvl7pPr>
    <a:lvl8pPr marL="0" marR="0" indent="0" algn="l" defTabSz="1308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>
          <a:solidFill>
            <a:srgbClr val="FFFFFF"/>
          </a:solidFill>
        </a:uFill>
        <a:latin typeface="News706BT-RomanC"/>
        <a:ea typeface="News706BT-RomanC"/>
        <a:cs typeface="News706BT-RomanC"/>
        <a:sym typeface="News706BT-RomanC"/>
      </a:defRPr>
    </a:lvl8pPr>
    <a:lvl9pPr marL="0" marR="0" indent="0" algn="l" defTabSz="1308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>
          <a:solidFill>
            <a:srgbClr val="FFFFFF"/>
          </a:solidFill>
        </a:uFill>
        <a:latin typeface="News706BT-RomanC"/>
        <a:ea typeface="News706BT-RomanC"/>
        <a:cs typeface="News706BT-RomanC"/>
        <a:sym typeface="News706BT-Roman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News706BT-RomanC"/>
          <a:ea typeface="News706BT-RomanC"/>
          <a:cs typeface="News706BT-Roman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n">
        <a:font>
          <a:latin typeface="News706BT-RomanC"/>
          <a:ea typeface="News706BT-RomanC"/>
          <a:cs typeface="News706BT-Roman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News706BT-RomanC"/>
          <a:ea typeface="News706BT-RomanC"/>
          <a:cs typeface="News706BT-Roman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News706BT-RomanC"/>
          <a:ea typeface="News706BT-RomanC"/>
          <a:cs typeface="News706BT-Roman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News706BT-RomanC"/>
          <a:ea typeface="News706BT-RomanC"/>
          <a:cs typeface="News706BT-Roman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n">
        <a:font>
          <a:latin typeface="News706BT-RomanC"/>
          <a:ea typeface="News706BT-RomanC"/>
          <a:cs typeface="News706BT-Roman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News706BT-RomanC"/>
          <a:ea typeface="News706BT-RomanC"/>
          <a:cs typeface="News706BT-Roman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News706BT-RomanC"/>
          <a:ea typeface="News706BT-RomanC"/>
          <a:cs typeface="News706BT-Roman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News706BT-RomanC"/>
          <a:ea typeface="News706BT-RomanC"/>
          <a:cs typeface="News706BT-Roman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n">
        <a:font>
          <a:latin typeface="News706BT-RomanC"/>
          <a:ea typeface="News706BT-RomanC"/>
          <a:cs typeface="News706BT-Roman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News706BT-RomanC"/>
          <a:ea typeface="News706BT-RomanC"/>
          <a:cs typeface="News706BT-Roman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News706BT-RomanC"/>
          <a:ea typeface="News706BT-RomanC"/>
          <a:cs typeface="News706BT-Roman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News706BT-RomanC"/>
          <a:ea typeface="News706BT-RomanC"/>
          <a:cs typeface="News706BT-RomanC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News706BT-RomanC"/>
          <a:ea typeface="News706BT-RomanC"/>
          <a:cs typeface="News706BT-RomanC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News706BT-RomanC"/>
          <a:ea typeface="News706BT-RomanC"/>
          <a:cs typeface="News706BT-RomanC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News706BT-RomanC"/>
          <a:ea typeface="News706BT-RomanC"/>
          <a:cs typeface="News706BT-RomanC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News706BT-RomanC"/>
          <a:ea typeface="News706BT-RomanC"/>
          <a:cs typeface="News706BT-Roman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News706BT-RomanC"/>
          <a:ea typeface="News706BT-RomanC"/>
          <a:cs typeface="News706BT-Roman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News706BT-RomanC"/>
          <a:ea typeface="News706BT-RomanC"/>
          <a:cs typeface="News706BT-Roman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News706BT-RomanC"/>
          <a:ea typeface="News706BT-RomanC"/>
          <a:cs typeface="News706BT-Roman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News706BT-RomanC"/>
          <a:ea typeface="News706BT-RomanC"/>
          <a:cs typeface="News706BT-Roman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News706BT-RomanC"/>
          <a:ea typeface="News706BT-RomanC"/>
          <a:cs typeface="News706BT-Roman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n">
        <a:font>
          <a:latin typeface="News706BT-RomanC"/>
          <a:ea typeface="News706BT-RomanC"/>
          <a:cs typeface="News706BT-Roman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508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News706BT-RomanC"/>
          <a:ea typeface="News706BT-RomanC"/>
          <a:cs typeface="News706BT-Roman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254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4" name="Shape 2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59657" indent="-159657">
              <a:lnSpc>
                <a:spcPct val="100000"/>
              </a:lnSpc>
              <a:buSzPct val="70000"/>
              <a:buChar char="-"/>
              <a:defRPr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End by revisiting the learning objectives. This lets students reflect on what they learned and determine if they have any outstanding questions.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9" name="Shape 5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JS "listens / observes" for when the user clicks on a list item with the id "x" (.onclick and select element by id).</a:t>
            </a:r>
          </a:p>
          <a:p>
            <a:pPr/>
            <a:r>
              <a:t>It then calls this block of code. (functions)</a:t>
            </a:r>
          </a:p>
          <a:p>
            <a:pPr/>
            <a:r>
              <a:t>This block tells JavaScript to, "change the background color to..."</a:t>
            </a:r>
          </a:p>
          <a:p>
            <a:pPr/>
            <a:r>
              <a:t>Now ask questions to check for understanding (e.g. What would I do if I wanted to change the yellow button to red and change the background to red when its clicked)?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2" name="Shape 6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59657" indent="-159657">
              <a:lnSpc>
                <a:spcPct val="100000"/>
              </a:lnSpc>
              <a:buSzPct val="70000"/>
              <a:buChar char="-"/>
              <a:defRPr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End by revisiting the learning objectives. This lets students reflect on what they learned and determine if they have any outstanding questions.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0" name="Shape 3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By following the steps of a recipe, one-by-one, a person can make something they have never made before.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9" name="Shape 3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 mechanics often refer to manuals when servicing car models they're not familiar with.</a:t>
            </a:r>
          </a:p>
          <a:p>
            <a:pPr/>
            <a:r>
              <a:t>Often contain a series of tests for a mechanic to check, along with details of how to fix any issues that arise.</a:t>
            </a:r>
          </a:p>
          <a:p>
            <a:pPr/>
            <a:r>
              <a:t>Similarly, scripts/programs allow the browser to check the current situation and only perform steps if those are appropriate (logic)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6" name="Shape 3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Ruby, Python, etc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6" name="Shape 3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White board and walk students through writing a program for that controls a thermostat. Highlight variables, conditionals, and loops.</a:t>
            </a:r>
          </a:p>
          <a:p>
            <a:pPr/>
          </a:p>
          <a:p>
            <a:pPr marL="220578" indent="-220578">
              <a:buSzPct val="100000"/>
              <a:buChar char="-"/>
            </a:pPr>
            <a:r>
              <a:t>What is the temp right now?</a:t>
            </a:r>
          </a:p>
          <a:p>
            <a:pPr marL="220578" indent="-220578">
              <a:buSzPct val="100000"/>
              <a:buChar char="-"/>
            </a:pPr>
            <a:r>
              <a:t>What do we want the temp to be?</a:t>
            </a:r>
          </a:p>
          <a:p>
            <a:pPr marL="220578" indent="-220578">
              <a:buSzPct val="100000"/>
              <a:buChar char="-"/>
            </a:pPr>
            <a:r>
              <a:t>If the current temp is greater than the desired temp, do something</a:t>
            </a:r>
          </a:p>
          <a:p>
            <a:pPr marL="220578" indent="-220578">
              <a:buSzPct val="100000"/>
              <a:buChar char="-"/>
            </a:pPr>
            <a:r>
              <a:t>If the current temp is less than the desired temp, do something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7" name="Shape 3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59657" indent="-159657">
              <a:lnSpc>
                <a:spcPct val="100000"/>
              </a:lnSpc>
              <a:buSzPct val="70000"/>
              <a:buChar char="-"/>
              <a:defRPr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End by revisiting the learning objectives. This lets students reflect on what they learned and determine if they have any outstanding questions.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3" name="Shape 4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an error message below a form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0" name="Shape 4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Change the size, position, color, or other styles for an element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4" name="Shape 4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Change the size, position, color, or other styles for an element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4" name="Shape 14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pic>
        <p:nvPicPr>
          <p:cNvPr id="15" name="image2.png" descr="GA_primary_horiz_re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020" y="681475"/>
            <a:ext cx="2586634" cy="440698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"/>
          <p:cNvSpPr/>
          <p:nvPr>
            <p:ph type="sldNum" sz="quarter" idx="2"/>
          </p:nvPr>
        </p:nvSpPr>
        <p:spPr>
          <a:xfrm>
            <a:off x="9320106" y="6571485"/>
            <a:ext cx="3034454" cy="393701"/>
          </a:xfrm>
          <a:prstGeom prst="rect">
            <a:avLst/>
          </a:prstGeom>
          <a:ln>
            <a:miter lim="400000"/>
          </a:ln>
        </p:spPr>
        <p:txBody>
          <a:bodyPr wrap="square" lIns="45719" tIns="45719" rIns="45719" bIns="45719"/>
          <a:lstStyle>
            <a:lvl1pPr algn="r">
              <a:lnSpc>
                <a:spcPct val="100000"/>
              </a:lnSpc>
              <a:def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News706BT-RomanC"/>
                <a:ea typeface="News706BT-RomanC"/>
                <a:cs typeface="News706BT-RomanC"/>
                <a:sym typeface="News706BT-Roman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7" name="Shape 97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8" name="Shape 98"/>
          <p:cNvSpPr/>
          <p:nvPr>
            <p:ph type="sldNum" sz="quarter" idx="2"/>
          </p:nvPr>
        </p:nvSpPr>
        <p:spPr>
          <a:xfrm>
            <a:off x="9320106" y="6571485"/>
            <a:ext cx="3034454" cy="393701"/>
          </a:xfrm>
          <a:prstGeom prst="rect">
            <a:avLst/>
          </a:prstGeom>
          <a:ln>
            <a:miter lim="400000"/>
          </a:ln>
        </p:spPr>
        <p:txBody>
          <a:bodyPr wrap="square" lIns="45719" tIns="45719" rIns="45719" bIns="45719"/>
          <a:lstStyle>
            <a:lvl1pPr algn="r">
              <a:lnSpc>
                <a:spcPct val="100000"/>
              </a:lnSpc>
              <a:def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News706BT-RomanC"/>
                <a:ea typeface="News706BT-RomanC"/>
                <a:cs typeface="News706BT-RomanC"/>
                <a:sym typeface="News706BT-Roman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arge Text Rev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6" name="Shape 106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xfrm>
            <a:off x="9320106" y="6571485"/>
            <a:ext cx="3034454" cy="393701"/>
          </a:xfrm>
          <a:prstGeom prst="rect">
            <a:avLst/>
          </a:prstGeom>
          <a:ln>
            <a:miter lim="400000"/>
          </a:ln>
        </p:spPr>
        <p:txBody>
          <a:bodyPr wrap="square" lIns="45719" tIns="45719" rIns="45719" bIns="45719"/>
          <a:lstStyle>
            <a:lvl1pPr algn="r">
              <a:lnSpc>
                <a:spcPct val="100000"/>
              </a:lnSpc>
              <a:def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News706BT-RomanC"/>
                <a:ea typeface="News706BT-RomanC"/>
                <a:cs typeface="News706BT-RomanC"/>
                <a:sym typeface="News706BT-Roman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5" name="Shape 115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6" name="Shape 116"/>
          <p:cNvSpPr/>
          <p:nvPr>
            <p:ph type="sldNum" sz="quarter" idx="2"/>
          </p:nvPr>
        </p:nvSpPr>
        <p:spPr>
          <a:xfrm>
            <a:off x="9320106" y="6571485"/>
            <a:ext cx="3034454" cy="393701"/>
          </a:xfrm>
          <a:prstGeom prst="rect">
            <a:avLst/>
          </a:prstGeom>
          <a:ln>
            <a:miter lim="400000"/>
          </a:ln>
        </p:spPr>
        <p:txBody>
          <a:bodyPr wrap="square" lIns="45719" tIns="45719" rIns="45719" bIns="45719"/>
          <a:lstStyle>
            <a:lvl1pPr algn="r">
              <a:lnSpc>
                <a:spcPct val="100000"/>
              </a:lnSpc>
              <a:def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News706BT-RomanC"/>
                <a:ea typeface="News706BT-RomanC"/>
                <a:cs typeface="News706BT-RomanC"/>
                <a:sym typeface="News706BT-Roman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&amp;A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24" name="Shape 124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xfrm>
            <a:off x="9320106" y="6571485"/>
            <a:ext cx="3034454" cy="393701"/>
          </a:xfrm>
          <a:prstGeom prst="rect">
            <a:avLst/>
          </a:prstGeom>
          <a:ln>
            <a:miter lim="400000"/>
          </a:ln>
        </p:spPr>
        <p:txBody>
          <a:bodyPr wrap="square" lIns="45719" tIns="45719" rIns="45719" bIns="45719"/>
          <a:lstStyle>
            <a:lvl1pPr algn="r">
              <a:lnSpc>
                <a:spcPct val="100000"/>
              </a:lnSpc>
              <a:def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News706BT-RomanC"/>
                <a:ea typeface="News706BT-RomanC"/>
                <a:cs typeface="News706BT-RomanC"/>
                <a:sym typeface="News706BT-Roman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act Inf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33" name="Shape 133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34" name="Shape 134"/>
          <p:cNvSpPr/>
          <p:nvPr>
            <p:ph type="sldNum" sz="quarter" idx="2"/>
          </p:nvPr>
        </p:nvSpPr>
        <p:spPr>
          <a:xfrm>
            <a:off x="9320106" y="6571485"/>
            <a:ext cx="3034454" cy="393701"/>
          </a:xfrm>
          <a:prstGeom prst="rect">
            <a:avLst/>
          </a:prstGeom>
          <a:ln>
            <a:miter lim="400000"/>
          </a:ln>
        </p:spPr>
        <p:txBody>
          <a:bodyPr wrap="square" lIns="45719" tIns="45719" rIns="45719" bIns="45719"/>
          <a:lstStyle>
            <a:lvl1pPr algn="r">
              <a:lnSpc>
                <a:spcPct val="100000"/>
              </a:lnSpc>
              <a:def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News706BT-RomanC"/>
                <a:ea typeface="News706BT-RomanC"/>
                <a:cs typeface="News706BT-RomanC"/>
                <a:sym typeface="News706BT-Roman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sldNum" sz="quarter" idx="2"/>
          </p:nvPr>
        </p:nvSpPr>
        <p:spPr>
          <a:xfrm>
            <a:off x="9320106" y="6571485"/>
            <a:ext cx="3034454" cy="393701"/>
          </a:xfrm>
          <a:prstGeom prst="rect">
            <a:avLst/>
          </a:prstGeom>
          <a:ln>
            <a:miter lim="400000"/>
          </a:ln>
        </p:spPr>
        <p:txBody>
          <a:bodyPr wrap="square" lIns="45719" tIns="45719" rIns="45719" bIns="45719"/>
          <a:lstStyle>
            <a:lvl1pPr algn="r">
              <a:lnSpc>
                <a:spcPct val="100000"/>
              </a:lnSpc>
              <a:def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News706BT-RomanC"/>
                <a:ea typeface="News706BT-RomanC"/>
                <a:cs typeface="News706BT-RomanC"/>
                <a:sym typeface="News706BT-Roman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49" name="Shape 149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50" name="Shape 150"/>
          <p:cNvSpPr/>
          <p:nvPr>
            <p:ph type="sldNum" sz="quarter" idx="2"/>
          </p:nvPr>
        </p:nvSpPr>
        <p:spPr>
          <a:xfrm>
            <a:off x="9320106" y="6571485"/>
            <a:ext cx="3034454" cy="393701"/>
          </a:xfrm>
          <a:prstGeom prst="rect">
            <a:avLst/>
          </a:prstGeom>
          <a:ln>
            <a:miter lim="400000"/>
          </a:ln>
        </p:spPr>
        <p:txBody>
          <a:bodyPr wrap="square" lIns="45719" tIns="45719" rIns="45719" bIns="45719"/>
          <a:lstStyle>
            <a:lvl1pPr algn="r">
              <a:lnSpc>
                <a:spcPct val="100000"/>
              </a:lnSpc>
              <a:def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News706BT-RomanC"/>
                <a:ea typeface="News706BT-RomanC"/>
                <a:cs typeface="News706BT-RomanC"/>
                <a:sym typeface="News706BT-Roman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: Text,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body" sz="quarter" idx="13"/>
          </p:nvPr>
        </p:nvSpPr>
        <p:spPr>
          <a:xfrm>
            <a:off x="635000" y="736600"/>
            <a:ext cx="7721600" cy="431800"/>
          </a:xfrm>
          <a:prstGeom prst="rect">
            <a:avLst/>
          </a:prstGeom>
        </p:spPr>
        <p:txBody>
          <a:bodyPr/>
          <a:lstStyle>
            <a:lvl1pPr>
              <a:lnSpc>
                <a:spcPts val="3200"/>
              </a:lnSpc>
              <a:spcBef>
                <a:spcPts val="0"/>
              </a:spcBef>
              <a:defRPr cap="all" spc="-64" sz="32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insert chapter title</a:t>
            </a:r>
          </a:p>
        </p:txBody>
      </p:sp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9" name="Shape 1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Shape 16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ivder Rev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68" name="Shape 168"/>
          <p:cNvSpPr/>
          <p:nvPr>
            <p:ph type="sldNum" sz="quarter" idx="2"/>
          </p:nvPr>
        </p:nvSpPr>
        <p:spPr>
          <a:xfrm>
            <a:off x="9320106" y="6571485"/>
            <a:ext cx="3034454" cy="393701"/>
          </a:xfrm>
          <a:prstGeom prst="rect">
            <a:avLst/>
          </a:prstGeom>
          <a:ln>
            <a:miter lim="400000"/>
          </a:ln>
        </p:spPr>
        <p:txBody>
          <a:bodyPr wrap="square" lIns="45719" tIns="45719" rIns="45719" bIns="45719"/>
          <a:lstStyle>
            <a:lvl1pPr algn="r">
              <a:lnSpc>
                <a:spcPct val="100000"/>
              </a:lnSpc>
              <a:def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News706BT-RomanC"/>
                <a:ea typeface="News706BT-RomanC"/>
                <a:cs typeface="News706BT-RomanC"/>
                <a:sym typeface="News706BT-Roman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ivder Rev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Num" sz="quarter" idx="2"/>
          </p:nvPr>
        </p:nvSpPr>
        <p:spPr>
          <a:xfrm>
            <a:off x="9320106" y="6571485"/>
            <a:ext cx="3034454" cy="393701"/>
          </a:xfrm>
          <a:prstGeom prst="rect">
            <a:avLst/>
          </a:prstGeom>
          <a:ln>
            <a:miter lim="400000"/>
          </a:ln>
        </p:spPr>
        <p:txBody>
          <a:bodyPr wrap="square" lIns="45719" tIns="45719" rIns="45719" bIns="45719"/>
          <a:lstStyle>
            <a:lvl1pPr algn="r">
              <a:lnSpc>
                <a:spcPct val="100000"/>
              </a:lnSpc>
              <a:def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News706BT-RomanC"/>
                <a:ea typeface="News706BT-RomanC"/>
                <a:cs typeface="News706BT-RomanC"/>
                <a:sym typeface="News706BT-Roman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4" name="Shape 24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5" name="Shape 25"/>
          <p:cNvSpPr/>
          <p:nvPr>
            <p:ph type="sldNum" sz="quarter" idx="2"/>
          </p:nvPr>
        </p:nvSpPr>
        <p:spPr>
          <a:xfrm>
            <a:off x="9320106" y="6571485"/>
            <a:ext cx="3034454" cy="393701"/>
          </a:xfrm>
          <a:prstGeom prst="rect">
            <a:avLst/>
          </a:prstGeom>
          <a:ln>
            <a:miter lim="400000"/>
          </a:ln>
        </p:spPr>
        <p:txBody>
          <a:bodyPr wrap="square" lIns="45719" tIns="45719" rIns="45719" bIns="45719"/>
          <a:lstStyle>
            <a:lvl1pPr algn="r">
              <a:lnSpc>
                <a:spcPct val="100000"/>
              </a:lnSpc>
              <a:def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News706BT-RomanC"/>
                <a:ea typeface="News706BT-RomanC"/>
                <a:cs typeface="News706BT-RomanC"/>
                <a:sym typeface="News706BT-Roman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83" name="Shape 183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pic>
        <p:nvPicPr>
          <p:cNvPr id="184" name="image2.png" descr="GA_primary_horiz_re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020" y="681475"/>
            <a:ext cx="2586634" cy="440698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hape 185"/>
          <p:cNvSpPr/>
          <p:nvPr>
            <p:ph type="sldNum" sz="quarter" idx="2"/>
          </p:nvPr>
        </p:nvSpPr>
        <p:spPr>
          <a:xfrm>
            <a:off x="9320106" y="6571485"/>
            <a:ext cx="3034454" cy="393701"/>
          </a:xfrm>
          <a:prstGeom prst="rect">
            <a:avLst/>
          </a:prstGeom>
          <a:ln>
            <a:miter lim="400000"/>
          </a:ln>
        </p:spPr>
        <p:txBody>
          <a:bodyPr wrap="square" lIns="45719" tIns="45719" rIns="45719" bIns="45719"/>
          <a:lstStyle>
            <a:lvl1pPr algn="r">
              <a:lnSpc>
                <a:spcPct val="100000"/>
              </a:lnSpc>
              <a:def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News706BT-RomanC"/>
                <a:ea typeface="News706BT-RomanC"/>
                <a:cs typeface="News706BT-RomanC"/>
                <a:sym typeface="News706BT-Roman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io w/o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3" name="Shape 33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4" name="Shape 34"/>
          <p:cNvSpPr/>
          <p:nvPr/>
        </p:nvSpPr>
        <p:spPr>
          <a:xfrm>
            <a:off x="635000" y="1587500"/>
            <a:ext cx="11734800" cy="454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cap="all" spc="-72" sz="36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>
              <a:defRPr cap="none" spc="0"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72" sz="36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name</a:t>
            </a:r>
          </a:p>
        </p:txBody>
      </p:sp>
      <p:sp>
        <p:nvSpPr>
          <p:cNvPr id="35" name="Shape 35"/>
          <p:cNvSpPr/>
          <p:nvPr>
            <p:ph type="sldNum" sz="quarter" idx="2"/>
          </p:nvPr>
        </p:nvSpPr>
        <p:spPr>
          <a:xfrm>
            <a:off x="9320106" y="6571485"/>
            <a:ext cx="3034454" cy="393701"/>
          </a:xfrm>
          <a:prstGeom prst="rect">
            <a:avLst/>
          </a:prstGeom>
          <a:ln>
            <a:miter lim="400000"/>
          </a:ln>
        </p:spPr>
        <p:txBody>
          <a:bodyPr wrap="square" lIns="45719" tIns="45719" rIns="45719" bIns="45719"/>
          <a:lstStyle>
            <a:lvl1pPr algn="r">
              <a:lnSpc>
                <a:spcPct val="100000"/>
              </a:lnSpc>
              <a:def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News706BT-RomanC"/>
                <a:ea typeface="News706BT-RomanC"/>
                <a:cs typeface="News706BT-RomanC"/>
                <a:sym typeface="News706BT-Roman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io w/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3" name="Shape 43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4" name="Shape 44"/>
          <p:cNvSpPr/>
          <p:nvPr/>
        </p:nvSpPr>
        <p:spPr>
          <a:xfrm>
            <a:off x="635000" y="736600"/>
            <a:ext cx="7721600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>
              <a:defRPr cap="none" spc="0"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hello!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xfrm>
            <a:off x="9320106" y="6571485"/>
            <a:ext cx="3034454" cy="393701"/>
          </a:xfrm>
          <a:prstGeom prst="rect">
            <a:avLst/>
          </a:prstGeom>
          <a:ln>
            <a:miter lim="400000"/>
          </a:ln>
        </p:spPr>
        <p:txBody>
          <a:bodyPr wrap="square" lIns="45719" tIns="45719" rIns="45719" bIns="45719"/>
          <a:lstStyle>
            <a:lvl1pPr algn="r">
              <a:lnSpc>
                <a:spcPct val="100000"/>
              </a:lnSpc>
              <a:def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News706BT-RomanC"/>
                <a:ea typeface="News706BT-RomanC"/>
                <a:cs typeface="News706BT-RomanC"/>
                <a:sym typeface="News706BT-Roman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xfrm>
            <a:off x="9320106" y="6571485"/>
            <a:ext cx="3034454" cy="393701"/>
          </a:xfrm>
          <a:prstGeom prst="rect">
            <a:avLst/>
          </a:prstGeom>
          <a:ln>
            <a:miter lim="400000"/>
          </a:ln>
        </p:spPr>
        <p:txBody>
          <a:bodyPr wrap="square" lIns="45719" tIns="45719" rIns="45719" bIns="45719"/>
          <a:lstStyle>
            <a:lvl1pPr algn="r">
              <a:lnSpc>
                <a:spcPct val="100000"/>
              </a:lnSpc>
              <a:def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News706BT-RomanC"/>
                <a:ea typeface="News706BT-RomanC"/>
                <a:cs typeface="News706BT-RomanC"/>
                <a:sym typeface="News706BT-Roman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ed Text w/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1" name="Shape 61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2" name="Shape 62"/>
          <p:cNvSpPr/>
          <p:nvPr>
            <p:ph type="sldNum" sz="quarter" idx="2"/>
          </p:nvPr>
        </p:nvSpPr>
        <p:spPr>
          <a:xfrm>
            <a:off x="9320106" y="6571485"/>
            <a:ext cx="3034454" cy="393701"/>
          </a:xfrm>
          <a:prstGeom prst="rect">
            <a:avLst/>
          </a:prstGeom>
          <a:ln>
            <a:miter lim="400000"/>
          </a:ln>
        </p:spPr>
        <p:txBody>
          <a:bodyPr wrap="square" lIns="45719" tIns="45719" rIns="45719" bIns="45719"/>
          <a:lstStyle>
            <a:lvl1pPr algn="r">
              <a:lnSpc>
                <a:spcPct val="100000"/>
              </a:lnSpc>
              <a:def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News706BT-RomanC"/>
                <a:ea typeface="News706BT-RomanC"/>
                <a:cs typeface="News706BT-RomanC"/>
                <a:sym typeface="News706BT-Roman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0" name="Shape 70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1" name="Shape 71"/>
          <p:cNvSpPr/>
          <p:nvPr>
            <p:ph type="sldNum" sz="quarter" idx="2"/>
          </p:nvPr>
        </p:nvSpPr>
        <p:spPr>
          <a:xfrm>
            <a:off x="9320106" y="6571485"/>
            <a:ext cx="3034454" cy="393701"/>
          </a:xfrm>
          <a:prstGeom prst="rect">
            <a:avLst/>
          </a:prstGeom>
          <a:ln>
            <a:miter lim="400000"/>
          </a:ln>
        </p:spPr>
        <p:txBody>
          <a:bodyPr wrap="square" lIns="45719" tIns="45719" rIns="45719" bIns="45719"/>
          <a:lstStyle>
            <a:lvl1pPr algn="r">
              <a:lnSpc>
                <a:spcPct val="100000"/>
              </a:lnSpc>
              <a:def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News706BT-RomanC"/>
                <a:ea typeface="News706BT-RomanC"/>
                <a:cs typeface="News706BT-RomanC"/>
                <a:sym typeface="News706BT-Roman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9" name="Shape 79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0" name="Shape 80"/>
          <p:cNvSpPr/>
          <p:nvPr>
            <p:ph type="sldNum" sz="quarter" idx="2"/>
          </p:nvPr>
        </p:nvSpPr>
        <p:spPr>
          <a:xfrm>
            <a:off x="9320106" y="6571485"/>
            <a:ext cx="3034454" cy="393701"/>
          </a:xfrm>
          <a:prstGeom prst="rect">
            <a:avLst/>
          </a:prstGeom>
          <a:ln>
            <a:miter lim="400000"/>
          </a:ln>
        </p:spPr>
        <p:txBody>
          <a:bodyPr wrap="square" lIns="45719" tIns="45719" rIns="45719" bIns="45719"/>
          <a:lstStyle>
            <a:lvl1pPr algn="r">
              <a:lnSpc>
                <a:spcPct val="100000"/>
              </a:lnSpc>
              <a:def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News706BT-RomanC"/>
                <a:ea typeface="News706BT-RomanC"/>
                <a:cs typeface="News706BT-RomanC"/>
                <a:sym typeface="News706BT-Roman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ivder Rev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8" name="Shape 88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xfrm>
            <a:off x="9320106" y="6571485"/>
            <a:ext cx="3034454" cy="393701"/>
          </a:xfrm>
          <a:prstGeom prst="rect">
            <a:avLst/>
          </a:prstGeom>
          <a:ln>
            <a:miter lim="400000"/>
          </a:ln>
        </p:spPr>
        <p:txBody>
          <a:bodyPr wrap="square" lIns="45719" tIns="45719" rIns="45719" bIns="45719"/>
          <a:lstStyle>
            <a:lvl1pPr algn="r">
              <a:lnSpc>
                <a:spcPct val="100000"/>
              </a:lnSpc>
              <a:def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News706BT-RomanC"/>
                <a:ea typeface="News706BT-RomanC"/>
                <a:cs typeface="News706BT-RomanC"/>
                <a:sym typeface="News706BT-Roman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632056" y="2413000"/>
            <a:ext cx="11734801" cy="38100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2pPr>
              <a:buFont typeface="Lucida Grande"/>
              <a:buChar char="‣"/>
            </a:lvl2pPr>
            <a:lvl3pPr>
              <a:buFont typeface="Lucida Grande"/>
              <a:buChar char="‣"/>
            </a:lvl3pPr>
            <a:lvl4pPr>
              <a:buFont typeface="Lucida Grande"/>
              <a:buChar char="‣"/>
            </a:lvl4pPr>
            <a:lvl5pPr>
              <a:buFont typeface="Lucida Grande"/>
              <a:buChar char="‣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/>
          <p:nvPr>
            <p:ph type="sldNum" sz="quarter" idx="2"/>
          </p:nvPr>
        </p:nvSpPr>
        <p:spPr>
          <a:xfrm>
            <a:off x="12014200" y="739140"/>
            <a:ext cx="362204" cy="426721"/>
          </a:xfrm>
          <a:prstGeom prst="rect">
            <a:avLst/>
          </a:prstGeom>
          <a:ln w="12700"/>
        </p:spPr>
        <p:txBody>
          <a:bodyPr wrap="none" lIns="0" tIns="0" rIns="0" bIns="0" anchor="ctr">
            <a:spAutoFit/>
          </a:bodyPr>
          <a:lstStyle>
            <a:lvl1pPr>
              <a:lnSpc>
                <a:spcPts val="3200"/>
              </a:lnSpc>
              <a:defRPr sz="32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ransition xmlns:p14="http://schemas.microsoft.com/office/powerpoint/2010/main" spd="med" advClick="1"/>
  <p:txStyles>
    <p:titleStyle>
      <a:lvl1pPr marL="0" marR="0" indent="0" algn="l" defTabSz="647700" latinLnBrk="0">
        <a:lnSpc>
          <a:spcPts val="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7" strike="noStrike" sz="54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PFDinTextCompPro-Bold"/>
          <a:ea typeface="PFDinTextCompPro-Bold"/>
          <a:cs typeface="PFDinTextCompPro-Bold"/>
          <a:sym typeface="PFDinTextCompPro-Bold"/>
        </a:defRPr>
      </a:lvl1pPr>
      <a:lvl2pPr marL="0" marR="0" indent="228600" algn="l" defTabSz="647700" latinLnBrk="0">
        <a:lnSpc>
          <a:spcPts val="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7" strike="noStrike" sz="54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PFDinTextCompPro-Bold"/>
          <a:ea typeface="PFDinTextCompPro-Bold"/>
          <a:cs typeface="PFDinTextCompPro-Bold"/>
          <a:sym typeface="PFDinTextCompPro-Bold"/>
        </a:defRPr>
      </a:lvl2pPr>
      <a:lvl3pPr marL="0" marR="0" indent="457200" algn="l" defTabSz="647700" latinLnBrk="0">
        <a:lnSpc>
          <a:spcPts val="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7" strike="noStrike" sz="54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PFDinTextCompPro-Bold"/>
          <a:ea typeface="PFDinTextCompPro-Bold"/>
          <a:cs typeface="PFDinTextCompPro-Bold"/>
          <a:sym typeface="PFDinTextCompPro-Bold"/>
        </a:defRPr>
      </a:lvl3pPr>
      <a:lvl4pPr marL="0" marR="0" indent="685800" algn="l" defTabSz="647700" latinLnBrk="0">
        <a:lnSpc>
          <a:spcPts val="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7" strike="noStrike" sz="54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PFDinTextCompPro-Bold"/>
          <a:ea typeface="PFDinTextCompPro-Bold"/>
          <a:cs typeface="PFDinTextCompPro-Bold"/>
          <a:sym typeface="PFDinTextCompPro-Bold"/>
        </a:defRPr>
      </a:lvl4pPr>
      <a:lvl5pPr marL="0" marR="0" indent="914400" algn="l" defTabSz="647700" latinLnBrk="0">
        <a:lnSpc>
          <a:spcPts val="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7" strike="noStrike" sz="54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PFDinTextCompPro-Bold"/>
          <a:ea typeface="PFDinTextCompPro-Bold"/>
          <a:cs typeface="PFDinTextCompPro-Bold"/>
          <a:sym typeface="PFDinTextCompPro-Bold"/>
        </a:defRPr>
      </a:lvl5pPr>
      <a:lvl6pPr marL="0" marR="0" indent="1143000" algn="l" defTabSz="647700" latinLnBrk="0">
        <a:lnSpc>
          <a:spcPts val="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7" strike="noStrike" sz="54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PFDinTextCompPro-Bold"/>
          <a:ea typeface="PFDinTextCompPro-Bold"/>
          <a:cs typeface="PFDinTextCompPro-Bold"/>
          <a:sym typeface="PFDinTextCompPro-Bold"/>
        </a:defRPr>
      </a:lvl6pPr>
      <a:lvl7pPr marL="0" marR="0" indent="1371600" algn="l" defTabSz="647700" latinLnBrk="0">
        <a:lnSpc>
          <a:spcPts val="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7" strike="noStrike" sz="54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PFDinTextCompPro-Bold"/>
          <a:ea typeface="PFDinTextCompPro-Bold"/>
          <a:cs typeface="PFDinTextCompPro-Bold"/>
          <a:sym typeface="PFDinTextCompPro-Bold"/>
        </a:defRPr>
      </a:lvl7pPr>
      <a:lvl8pPr marL="0" marR="0" indent="1600200" algn="l" defTabSz="647700" latinLnBrk="0">
        <a:lnSpc>
          <a:spcPts val="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7" strike="noStrike" sz="54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PFDinTextCompPro-Bold"/>
          <a:ea typeface="PFDinTextCompPro-Bold"/>
          <a:cs typeface="PFDinTextCompPro-Bold"/>
          <a:sym typeface="PFDinTextCompPro-Bold"/>
        </a:defRPr>
      </a:lvl8pPr>
      <a:lvl9pPr marL="0" marR="0" indent="1828800" algn="l" defTabSz="647700" latinLnBrk="0">
        <a:lnSpc>
          <a:spcPts val="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7" strike="noStrike" sz="54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PFDinTextCompPro-Bold"/>
          <a:ea typeface="PFDinTextCompPro-Bold"/>
          <a:cs typeface="PFDinTextCompPro-Bold"/>
          <a:sym typeface="PFDinTextCompPro-Bold"/>
        </a:defRPr>
      </a:lvl9pPr>
    </p:titleStyle>
    <p:bodyStyle>
      <a:lvl1pPr marL="0" marR="0" indent="0" algn="l" defTabSz="64770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News706BT-RomanC"/>
          <a:ea typeface="News706BT-RomanC"/>
          <a:cs typeface="News706BT-RomanC"/>
          <a:sym typeface="News706BT-RomanC"/>
        </a:defRPr>
      </a:lvl1pPr>
      <a:lvl2pPr marL="660400" marR="0" indent="-203200" algn="l" defTabSz="647700" latinLnBrk="0">
        <a:lnSpc>
          <a:spcPct val="100000"/>
        </a:lnSpc>
        <a:spcBef>
          <a:spcPts val="1000"/>
        </a:spcBef>
        <a:spcAft>
          <a:spcPts val="0"/>
        </a:spcAft>
        <a:buClrTx/>
        <a:buSzPct val="70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News706BT-RomanC"/>
          <a:ea typeface="News706BT-RomanC"/>
          <a:cs typeface="News706BT-RomanC"/>
          <a:sym typeface="News706BT-RomanC"/>
        </a:defRPr>
      </a:lvl2pPr>
      <a:lvl3pPr marL="1117600" marR="0" indent="-203200" algn="l" defTabSz="647700" latinLnBrk="0">
        <a:lnSpc>
          <a:spcPct val="100000"/>
        </a:lnSpc>
        <a:spcBef>
          <a:spcPts val="1000"/>
        </a:spcBef>
        <a:spcAft>
          <a:spcPts val="0"/>
        </a:spcAft>
        <a:buClrTx/>
        <a:buSzPct val="70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News706BT-RomanC"/>
          <a:ea typeface="News706BT-RomanC"/>
          <a:cs typeface="News706BT-RomanC"/>
          <a:sym typeface="News706BT-RomanC"/>
        </a:defRPr>
      </a:lvl3pPr>
      <a:lvl4pPr marL="1574800" marR="0" indent="-203200" algn="l" defTabSz="647700" latinLnBrk="0">
        <a:lnSpc>
          <a:spcPct val="100000"/>
        </a:lnSpc>
        <a:spcBef>
          <a:spcPts val="1000"/>
        </a:spcBef>
        <a:spcAft>
          <a:spcPts val="0"/>
        </a:spcAft>
        <a:buClrTx/>
        <a:buSzPct val="70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News706BT-RomanC"/>
          <a:ea typeface="News706BT-RomanC"/>
          <a:cs typeface="News706BT-RomanC"/>
          <a:sym typeface="News706BT-RomanC"/>
        </a:defRPr>
      </a:lvl4pPr>
      <a:lvl5pPr marL="2032000" marR="0" indent="-203200" algn="l" defTabSz="647700" latinLnBrk="0">
        <a:lnSpc>
          <a:spcPct val="100000"/>
        </a:lnSpc>
        <a:spcBef>
          <a:spcPts val="1000"/>
        </a:spcBef>
        <a:spcAft>
          <a:spcPts val="0"/>
        </a:spcAft>
        <a:buClrTx/>
        <a:buSzPct val="70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News706BT-RomanC"/>
          <a:ea typeface="News706BT-RomanC"/>
          <a:cs typeface="News706BT-RomanC"/>
          <a:sym typeface="News706BT-RomanC"/>
        </a:defRPr>
      </a:lvl5pPr>
      <a:lvl6pPr marL="2654300" marR="0" indent="-203200" algn="l" defTabSz="647700" latinLnBrk="0">
        <a:lnSpc>
          <a:spcPct val="100000"/>
        </a:lnSpc>
        <a:spcBef>
          <a:spcPts val="1000"/>
        </a:spcBef>
        <a:spcAft>
          <a:spcPts val="0"/>
        </a:spcAft>
        <a:buClrTx/>
        <a:buSzPct val="70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News706BT-RomanC"/>
          <a:ea typeface="News706BT-RomanC"/>
          <a:cs typeface="News706BT-RomanC"/>
          <a:sym typeface="News706BT-RomanC"/>
        </a:defRPr>
      </a:lvl6pPr>
      <a:lvl7pPr marL="3009900" marR="0" indent="-203200" algn="l" defTabSz="647700" latinLnBrk="0">
        <a:lnSpc>
          <a:spcPct val="100000"/>
        </a:lnSpc>
        <a:spcBef>
          <a:spcPts val="1000"/>
        </a:spcBef>
        <a:spcAft>
          <a:spcPts val="0"/>
        </a:spcAft>
        <a:buClrTx/>
        <a:buSzPct val="70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News706BT-RomanC"/>
          <a:ea typeface="News706BT-RomanC"/>
          <a:cs typeface="News706BT-RomanC"/>
          <a:sym typeface="News706BT-RomanC"/>
        </a:defRPr>
      </a:lvl7pPr>
      <a:lvl8pPr marL="3365500" marR="0" indent="-203200" algn="l" defTabSz="647700" latinLnBrk="0">
        <a:lnSpc>
          <a:spcPct val="100000"/>
        </a:lnSpc>
        <a:spcBef>
          <a:spcPts val="1000"/>
        </a:spcBef>
        <a:spcAft>
          <a:spcPts val="0"/>
        </a:spcAft>
        <a:buClrTx/>
        <a:buSzPct val="70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News706BT-RomanC"/>
          <a:ea typeface="News706BT-RomanC"/>
          <a:cs typeface="News706BT-RomanC"/>
          <a:sym typeface="News706BT-RomanC"/>
        </a:defRPr>
      </a:lvl8pPr>
      <a:lvl9pPr marL="3721100" marR="0" indent="-203200" algn="l" defTabSz="647700" latinLnBrk="0">
        <a:lnSpc>
          <a:spcPct val="100000"/>
        </a:lnSpc>
        <a:spcBef>
          <a:spcPts val="1000"/>
        </a:spcBef>
        <a:spcAft>
          <a:spcPts val="0"/>
        </a:spcAft>
        <a:buClrTx/>
        <a:buSzPct val="70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News706BT-RomanC"/>
          <a:ea typeface="News706BT-RomanC"/>
          <a:cs typeface="News706BT-RomanC"/>
          <a:sym typeface="News706BT-RomanC"/>
        </a:defRPr>
      </a:lvl9pPr>
    </p:bodyStyle>
    <p:otherStyle>
      <a:lvl1pPr marL="0" marR="0" indent="0" algn="l" defTabSz="130810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PFDinTextCompPro-Bold"/>
        </a:defRPr>
      </a:lvl1pPr>
      <a:lvl2pPr marL="0" marR="0" indent="228600" algn="l" defTabSz="130810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PFDinTextCompPro-Bold"/>
        </a:defRPr>
      </a:lvl2pPr>
      <a:lvl3pPr marL="0" marR="0" indent="457200" algn="l" defTabSz="130810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PFDinTextCompPro-Bold"/>
        </a:defRPr>
      </a:lvl3pPr>
      <a:lvl4pPr marL="0" marR="0" indent="685800" algn="l" defTabSz="130810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PFDinTextCompPro-Bold"/>
        </a:defRPr>
      </a:lvl4pPr>
      <a:lvl5pPr marL="0" marR="0" indent="914400" algn="l" defTabSz="130810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PFDinTextCompPro-Bold"/>
        </a:defRPr>
      </a:lvl5pPr>
      <a:lvl6pPr marL="0" marR="0" indent="1143000" algn="l" defTabSz="130810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PFDinTextCompPro-Bold"/>
        </a:defRPr>
      </a:lvl6pPr>
      <a:lvl7pPr marL="0" marR="0" indent="1371600" algn="l" defTabSz="130810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PFDinTextCompPro-Bold"/>
        </a:defRPr>
      </a:lvl7pPr>
      <a:lvl8pPr marL="0" marR="0" indent="1600200" algn="l" defTabSz="130810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PFDinTextCompPro-Bold"/>
        </a:defRPr>
      </a:lvl8pPr>
      <a:lvl9pPr marL="0" marR="0" indent="1828800" algn="l" defTabSz="130810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PFDinTextCompPro-Bold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tml5doctor.com/downloads/h5d-sectioning-flowchart.png" TargetMode="Externa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://minecrafthdwallpapers.info/tag/house-construction" TargetMode="Externa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hyperlink" Target="https://kinhr.com/" TargetMode="Externa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hyperlink" Target="http://codepen.io/eboyer/pen/grPZay" TargetMode="Externa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codepen.io/eboyer/pen/jqqMWb" TargetMode="External"/><Relationship Id="rId3" Type="http://schemas.openxmlformats.org/officeDocument/2006/relationships/image" Target="../media/image11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unsplash.com/" TargetMode="External"/><Relationship Id="rId3" Type="http://schemas.openxmlformats.org/officeDocument/2006/relationships/hyperlink" Target="http://www.siteinspire.com/" TargetMode="External"/><Relationship Id="rId4" Type="http://schemas.openxmlformats.org/officeDocument/2006/relationships/hyperlink" Target="http://www.awwwards.com/" TargetMode="External"/><Relationship Id="rId5" Type="http://schemas.openxmlformats.org/officeDocument/2006/relationships/hyperlink" Target="http://www.webdesign-inspiration.com/" TargetMode="Externa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ss-tricks.com/almanac/selectors/l/last-of-type/" TargetMode="External"/><Relationship Id="rId3" Type="http://schemas.openxmlformats.org/officeDocument/2006/relationships/hyperlink" Target="http://www.smashingmagazine.com/2009/09/backgrounds-in-css-everything-you-need-to-know/" TargetMode="Externa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2450362" y="1896782"/>
            <a:ext cx="810407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i="1" sz="3400">
                <a:latin typeface="News Gothic MT"/>
                <a:ea typeface="News Gothic MT"/>
                <a:cs typeface="News Gothic MT"/>
                <a:sym typeface="News Gothic MT"/>
              </a:defRPr>
            </a:lvl1pPr>
          </a:lstStyle>
          <a:p>
            <a:pPr/>
            <a:r>
              <a:t>CREATE AN ACCOUNT ON CODEPEN.IO</a:t>
            </a:r>
          </a:p>
        </p:txBody>
      </p:sp>
      <p:sp>
        <p:nvSpPr>
          <p:cNvPr id="195" name="Shape 195"/>
          <p:cNvSpPr/>
          <p:nvPr/>
        </p:nvSpPr>
        <p:spPr>
          <a:xfrm>
            <a:off x="4131057" y="4515223"/>
            <a:ext cx="44812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i="1" sz="3400">
                <a:latin typeface="News Gothic MT"/>
                <a:ea typeface="News Gothic MT"/>
                <a:cs typeface="News Gothic MT"/>
                <a:sym typeface="News Gothic MT"/>
              </a:defRPr>
            </a:lvl1pPr>
          </a:lstStyle>
          <a:p>
            <a:pPr/>
            <a:r>
              <a:t>MID COURSE SURVEY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37" name="Shape 237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38" name="Shape 238"/>
          <p:cNvSpPr/>
          <p:nvPr/>
        </p:nvSpPr>
        <p:spPr>
          <a:xfrm>
            <a:off x="635000" y="736600"/>
            <a:ext cx="9307957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Process</a:t>
            </a:r>
          </a:p>
        </p:txBody>
      </p:sp>
      <p:pic>
        <p:nvPicPr>
          <p:cNvPr id="239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5745" y="1645927"/>
            <a:ext cx="5018459" cy="50184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42" name="Shape 242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43" name="Shape 243"/>
          <p:cNvSpPr/>
          <p:nvPr/>
        </p:nvSpPr>
        <p:spPr>
          <a:xfrm>
            <a:off x="635000" y="736600"/>
            <a:ext cx="9307957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Process</a:t>
            </a:r>
          </a:p>
        </p:txBody>
      </p:sp>
      <p:sp>
        <p:nvSpPr>
          <p:cNvPr id="244" name="Shape 244"/>
          <p:cNvSpPr/>
          <p:nvPr/>
        </p:nvSpPr>
        <p:spPr>
          <a:xfrm>
            <a:off x="635000" y="1626302"/>
            <a:ext cx="11734801" cy="3025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20842" indent="-320842">
              <a:lnSpc>
                <a:spcPct val="120000"/>
              </a:lnSpc>
              <a:buSzPct val="100000"/>
              <a:buAutoNum type="arabicPeriod" startAt="1"/>
            </a:pPr>
            <a:r>
              <a:t>Write your HTML (use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HTML5 Flowchart</a:t>
            </a:r>
            <a:r>
              <a:t> for guidance in picking elements)</a:t>
            </a:r>
          </a:p>
          <a:p>
            <a:pPr marL="320842" indent="-320842">
              <a:lnSpc>
                <a:spcPct val="120000"/>
              </a:lnSpc>
              <a:buSzPct val="100000"/>
              <a:buAutoNum type="arabicPeriod" startAt="1"/>
            </a:pPr>
            <a:r>
              <a:t>Get things into place. (Add floats, clear: both, get columns set up, etc.)</a:t>
            </a:r>
          </a:p>
          <a:p>
            <a:pPr marL="320842" indent="-320842">
              <a:lnSpc>
                <a:spcPct val="120000"/>
              </a:lnSpc>
              <a:buSzPct val="100000"/>
              <a:buAutoNum type="arabicPeriod" startAt="1"/>
            </a:pPr>
            <a:r>
              <a:t>Add base styles. (Font-family/color for the body, remove text-decoration under anchors and add a base anchor color, remove bullets for list items, etc.)</a:t>
            </a:r>
          </a:p>
          <a:p>
            <a:pPr marL="320842" indent="-320842">
              <a:lnSpc>
                <a:spcPct val="120000"/>
              </a:lnSpc>
              <a:buSzPct val="100000"/>
              <a:buAutoNum type="arabicPeriod" startAt="1"/>
            </a:pPr>
            <a:r>
              <a:t>Work through the page section by section and start "filling in the details." Resist the urge to be a perfectionist at this point.</a:t>
            </a:r>
          </a:p>
          <a:p>
            <a:pPr marL="320842" indent="-320842">
              <a:lnSpc>
                <a:spcPct val="120000"/>
              </a:lnSpc>
              <a:buSzPct val="100000"/>
              <a:buAutoNum type="arabicPeriod" startAt="1"/>
            </a:pPr>
            <a:r>
              <a:t>Polish things up! Compare the design with your page. Are you using the right fonts? Colors? Is any of the spacing off?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47" name="Shape 247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48" name="Shape 248"/>
          <p:cNvSpPr/>
          <p:nvPr/>
        </p:nvSpPr>
        <p:spPr>
          <a:xfrm>
            <a:off x="635000" y="736600"/>
            <a:ext cx="9307957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Process — step 2 (layout styles)</a:t>
            </a:r>
          </a:p>
        </p:txBody>
      </p:sp>
      <p:pic>
        <p:nvPicPr>
          <p:cNvPr id="249" name="Screen Shot 2015-06-01 at 1.55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6662" y="1543049"/>
            <a:ext cx="11451476" cy="4718205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hape 250"/>
          <p:cNvSpPr/>
          <p:nvPr/>
        </p:nvSpPr>
        <p:spPr>
          <a:xfrm>
            <a:off x="1747139" y="6438813"/>
            <a:ext cx="9510523" cy="663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2000">
                <a:solidFill>
                  <a:srgbClr val="E93F34"/>
                </a:solidFill>
              </a:defRPr>
            </a:pPr>
            <a:r>
              <a:t>*Pro tip: adding a border to everything on the page can help during this process: </a:t>
            </a:r>
          </a:p>
          <a:p>
            <a:pPr algn="ctr">
              <a:lnSpc>
                <a:spcPct val="120000"/>
              </a:lnSpc>
              <a:defRPr sz="2000">
                <a:solidFill>
                  <a:srgbClr val="E93F34"/>
                </a:solidFill>
              </a:defRPr>
            </a:pPr>
            <a:r>
              <a:t>* {border: 1px solid black; 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53" name="Shape 253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54" name="Shape 254"/>
          <p:cNvSpPr/>
          <p:nvPr/>
        </p:nvSpPr>
        <p:spPr>
          <a:xfrm>
            <a:off x="635000" y="736600"/>
            <a:ext cx="9307957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Process</a:t>
            </a:r>
          </a:p>
        </p:txBody>
      </p:sp>
      <p:sp>
        <p:nvSpPr>
          <p:cNvPr id="255" name="Shape 255"/>
          <p:cNvSpPr/>
          <p:nvPr/>
        </p:nvSpPr>
        <p:spPr>
          <a:xfrm>
            <a:off x="635000" y="1626302"/>
            <a:ext cx="11734801" cy="3025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20842" indent="-320842">
              <a:lnSpc>
                <a:spcPct val="120000"/>
              </a:lnSpc>
              <a:buSzPct val="100000"/>
              <a:buAutoNum type="arabicPeriod" startAt="1"/>
            </a:pPr>
            <a:r>
              <a:t>Write your HTML</a:t>
            </a:r>
          </a:p>
          <a:p>
            <a:pPr marL="320842" indent="-320842">
              <a:lnSpc>
                <a:spcPct val="120000"/>
              </a:lnSpc>
              <a:buSzPct val="100000"/>
              <a:buAutoNum type="arabicPeriod" startAt="1"/>
            </a:pPr>
            <a:r>
              <a:t>Get things into place. (Add floats, clear: both, get columns set up, etc.)</a:t>
            </a:r>
          </a:p>
          <a:p>
            <a:pPr marL="320842" indent="-320842">
              <a:lnSpc>
                <a:spcPct val="120000"/>
              </a:lnSpc>
              <a:buSzPct val="100000"/>
              <a:buAutoNum type="arabicPeriod" startAt="1"/>
            </a:pPr>
            <a:r>
              <a:t>Add base styles. (Font-family/color for the body, remove text-decoration under anchors and add a base anchor color, remove bullets for list items, etc.)</a:t>
            </a:r>
          </a:p>
          <a:p>
            <a:pPr marL="320842" indent="-320842">
              <a:lnSpc>
                <a:spcPct val="120000"/>
              </a:lnSpc>
              <a:buSzPct val="100000"/>
              <a:buAutoNum type="arabicPeriod" startAt="1"/>
            </a:pPr>
            <a:r>
              <a:t>Work through the page section by section and start "filling in the details." Resist the urge to be a perfectionist at this point.</a:t>
            </a:r>
          </a:p>
          <a:p>
            <a:pPr marL="320842" indent="-320842">
              <a:lnSpc>
                <a:spcPct val="120000"/>
              </a:lnSpc>
              <a:buSzPct val="100000"/>
              <a:buAutoNum type="arabicPeriod" startAt="1"/>
            </a:pPr>
            <a:r>
              <a:t>Polish things up! Compare the design with your page. Are you using the right fonts? Colors? Is any of the spacing off?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58" name="Shape 258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59" name="Shape 259"/>
          <p:cNvSpPr/>
          <p:nvPr/>
        </p:nvSpPr>
        <p:spPr>
          <a:xfrm>
            <a:off x="635000" y="736600"/>
            <a:ext cx="9307957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Process — step 3 (base styles)</a:t>
            </a:r>
          </a:p>
        </p:txBody>
      </p:sp>
      <p:pic>
        <p:nvPicPr>
          <p:cNvPr id="260" name="Screen Shot 2015-06-01 at 2.05.1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1307" y="1287791"/>
            <a:ext cx="9722186" cy="57468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63" name="Shape 263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64" name="Shape 264"/>
          <p:cNvSpPr/>
          <p:nvPr/>
        </p:nvSpPr>
        <p:spPr>
          <a:xfrm>
            <a:off x="635000" y="736600"/>
            <a:ext cx="9307957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Process</a:t>
            </a:r>
          </a:p>
        </p:txBody>
      </p:sp>
      <p:sp>
        <p:nvSpPr>
          <p:cNvPr id="265" name="Shape 265"/>
          <p:cNvSpPr/>
          <p:nvPr/>
        </p:nvSpPr>
        <p:spPr>
          <a:xfrm>
            <a:off x="635000" y="1626302"/>
            <a:ext cx="11734801" cy="3025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20842" indent="-320842">
              <a:lnSpc>
                <a:spcPct val="120000"/>
              </a:lnSpc>
              <a:buSzPct val="100000"/>
              <a:buAutoNum type="arabicPeriod" startAt="1"/>
            </a:pPr>
            <a:r>
              <a:t>Write your HTML</a:t>
            </a:r>
          </a:p>
          <a:p>
            <a:pPr marL="320842" indent="-320842">
              <a:lnSpc>
                <a:spcPct val="120000"/>
              </a:lnSpc>
              <a:buSzPct val="100000"/>
              <a:buAutoNum type="arabicPeriod" startAt="1"/>
            </a:pPr>
            <a:r>
              <a:t>Get things into place. (Add floats, clear: both, get columns set up, etc.)</a:t>
            </a:r>
          </a:p>
          <a:p>
            <a:pPr marL="320842" indent="-320842">
              <a:lnSpc>
                <a:spcPct val="120000"/>
              </a:lnSpc>
              <a:buSzPct val="100000"/>
              <a:buAutoNum type="arabicPeriod" startAt="1"/>
            </a:pPr>
            <a:r>
              <a:t>Add base styles. (Font-family/color for the body, remove text-decoration under anchors and add a base anchor color, remove bullets for list items, etc.)</a:t>
            </a:r>
          </a:p>
          <a:p>
            <a:pPr marL="320842" indent="-320842">
              <a:lnSpc>
                <a:spcPct val="120000"/>
              </a:lnSpc>
              <a:buSzPct val="100000"/>
              <a:buAutoNum type="arabicPeriod" startAt="1"/>
            </a:pPr>
            <a:r>
              <a:t>Work through the page section by section and start "filling in the details." Resist the urge to be a perfectionist at this point.</a:t>
            </a:r>
          </a:p>
          <a:p>
            <a:pPr marL="320842" indent="-320842">
              <a:lnSpc>
                <a:spcPct val="120000"/>
              </a:lnSpc>
              <a:buSzPct val="100000"/>
              <a:buAutoNum type="arabicPeriod" startAt="1"/>
            </a:pPr>
            <a:r>
              <a:t>Polish things up! Compare the design with your page. Are you using the right fonts? Colors? Is any of the spacing off?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68" name="Shape 268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69" name="Shape 26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Pseudo Code</a:t>
            </a:r>
          </a:p>
        </p:txBody>
      </p:sp>
      <p:sp>
        <p:nvSpPr>
          <p:cNvPr id="270" name="Shape 270"/>
          <p:cNvSpPr/>
          <p:nvPr>
            <p:ph type="title"/>
          </p:nvPr>
        </p:nvSpPr>
        <p:spPr>
          <a:xfrm>
            <a:off x="635000" y="1727200"/>
            <a:ext cx="11734800" cy="711200"/>
          </a:xfrm>
          <a:prstGeom prst="rect">
            <a:avLst/>
          </a:prstGeom>
        </p:spPr>
        <p:txBody>
          <a:bodyPr/>
          <a:lstStyle/>
          <a:p>
            <a:pPr/>
            <a:r>
              <a:t>Learning objectives</a:t>
            </a:r>
          </a:p>
        </p:txBody>
      </p:sp>
      <p:sp>
        <p:nvSpPr>
          <p:cNvPr id="271" name="Shape 271"/>
          <p:cNvSpPr/>
          <p:nvPr/>
        </p:nvSpPr>
        <p:spPr>
          <a:xfrm flipV="1">
            <a:off x="2108200" y="2588128"/>
            <a:ext cx="1" cy="3589919"/>
          </a:xfrm>
          <a:prstGeom prst="line">
            <a:avLst/>
          </a:prstGeom>
          <a:ln w="12700">
            <a:solidFill>
              <a:srgbClr val="53585F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72" name="Shape 272"/>
          <p:cNvSpPr/>
          <p:nvPr>
            <p:ph type="body" sz="half" idx="1"/>
          </p:nvPr>
        </p:nvSpPr>
        <p:spPr>
          <a:xfrm>
            <a:off x="2391998" y="3176205"/>
            <a:ext cx="10001313" cy="2286764"/>
          </a:xfrm>
          <a:prstGeom prst="rect">
            <a:avLst/>
          </a:prstGeom>
        </p:spPr>
        <p:txBody>
          <a:bodyPr/>
          <a:lstStyle/>
          <a:p>
            <a:pPr marL="203179" indent="-203179">
              <a:buSzPct val="70000"/>
              <a:buFont typeface="Lucida Grande"/>
              <a:buChar char="‣"/>
            </a:pPr>
            <a:r>
              <a:t>Practice programmatic thinking by writing pseudo code to solve a basic problem.</a:t>
            </a:r>
          </a:p>
          <a:p>
            <a:pPr marL="203179" indent="-203179">
              <a:buSzPct val="70000"/>
              <a:buFont typeface="Lucida Grande"/>
              <a:buChar char="‣"/>
            </a:pPr>
            <a:r>
              <a:t>Define web site behavior and the practical uses of JavaScript.</a:t>
            </a:r>
          </a:p>
          <a:p>
            <a:pPr marL="203179" indent="-203179">
              <a:buSzPct val="70000"/>
              <a:buFont typeface="Lucida Grande"/>
              <a:buChar char="‣"/>
            </a:pPr>
            <a:r>
              <a:t>Predict DOM output / changes by reading JS code.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CD8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77" name="Shape 277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78" name="Shape 278"/>
          <p:cNvSpPr/>
          <p:nvPr/>
        </p:nvSpPr>
        <p:spPr>
          <a:xfrm>
            <a:off x="635000" y="736600"/>
            <a:ext cx="7721600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>
              <a:defRPr cap="none" spc="0"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Agenda</a:t>
            </a:r>
          </a:p>
        </p:txBody>
      </p:sp>
      <p:sp>
        <p:nvSpPr>
          <p:cNvPr id="279" name="Shape 279"/>
          <p:cNvSpPr/>
          <p:nvPr/>
        </p:nvSpPr>
        <p:spPr>
          <a:xfrm>
            <a:off x="4464298" y="2374249"/>
            <a:ext cx="6368802" cy="2360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marL="246944" indent="-246944" defTabSz="647700">
              <a:lnSpc>
                <a:spcPct val="110000"/>
              </a:lnSpc>
              <a:spcBef>
                <a:spcPts val="400"/>
              </a:spcBef>
              <a:buSzPct val="85000"/>
              <a:buFont typeface="Lucida Grande"/>
              <a:buChar char="‣"/>
              <a:defRPr strike="sngStrike" sz="1800">
                <a:uFillTx/>
              </a:defRPr>
            </a:pPr>
            <a:r>
              <a:rPr sz="2500">
                <a:uFill>
                  <a:solidFill>
                    <a:srgbClr val="000000"/>
                  </a:solidFill>
                </a:uFill>
              </a:rPr>
              <a:t>Q&amp;A</a:t>
            </a:r>
            <a:endParaRPr sz="2500">
              <a:uFill>
                <a:solidFill>
                  <a:srgbClr val="000000"/>
                </a:solidFill>
              </a:uFill>
            </a:endParaRPr>
          </a:p>
          <a:p>
            <a:pPr lvl="1" marL="246944" indent="-246944" defTabSz="647700">
              <a:lnSpc>
                <a:spcPct val="110000"/>
              </a:lnSpc>
              <a:spcBef>
                <a:spcPts val="400"/>
              </a:spcBef>
              <a:buSzPct val="85000"/>
              <a:buFont typeface="Lucida Grande"/>
              <a:buChar char="‣"/>
              <a:defRPr sz="1800">
                <a:uFillTx/>
              </a:defRPr>
            </a:pPr>
            <a:r>
              <a:rPr sz="2500">
                <a:uFill>
                  <a:solidFill>
                    <a:srgbClr val="000000"/>
                  </a:solidFill>
                </a:uFill>
              </a:rPr>
              <a:t>Intro to Programming</a:t>
            </a:r>
            <a:endParaRPr sz="2500">
              <a:uFill>
                <a:solidFill>
                  <a:srgbClr val="000000"/>
                </a:solidFill>
              </a:uFill>
            </a:endParaRPr>
          </a:p>
          <a:p>
            <a:pPr lvl="1" marL="246944" indent="-246944" defTabSz="647700">
              <a:lnSpc>
                <a:spcPct val="110000"/>
              </a:lnSpc>
              <a:spcBef>
                <a:spcPts val="400"/>
              </a:spcBef>
              <a:buSzPct val="85000"/>
              <a:buFont typeface="Lucida Grande"/>
              <a:buChar char="‣"/>
              <a:defRPr sz="1800">
                <a:uFillTx/>
              </a:defRPr>
            </a:pPr>
            <a:r>
              <a:rPr sz="2500">
                <a:uFill>
                  <a:solidFill>
                    <a:srgbClr val="000000"/>
                  </a:solidFill>
                </a:uFill>
              </a:rPr>
              <a:t>Intro to Pseudo Code</a:t>
            </a:r>
            <a:endParaRPr sz="2500">
              <a:uFill>
                <a:solidFill>
                  <a:srgbClr val="000000"/>
                </a:solidFill>
              </a:uFill>
            </a:endParaRPr>
          </a:p>
          <a:p>
            <a:pPr lvl="1" marL="246944" indent="-246944" defTabSz="647700">
              <a:lnSpc>
                <a:spcPct val="110000"/>
              </a:lnSpc>
              <a:spcBef>
                <a:spcPts val="400"/>
              </a:spcBef>
              <a:buSzPct val="85000"/>
              <a:buFont typeface="Lucida Grande"/>
              <a:buChar char="‣"/>
              <a:defRPr sz="1800">
                <a:uFillTx/>
              </a:defRPr>
            </a:pPr>
            <a:r>
              <a:rPr sz="2500">
                <a:uFill>
                  <a:solidFill>
                    <a:srgbClr val="000000"/>
                  </a:solidFill>
                </a:uFill>
              </a:rPr>
              <a:t>Intro to JS</a:t>
            </a:r>
            <a:endParaRPr sz="2500">
              <a:uFill>
                <a:solidFill>
                  <a:srgbClr val="000000"/>
                </a:solidFill>
              </a:uFill>
            </a:endParaRPr>
          </a:p>
          <a:p>
            <a:pPr lvl="1" marL="246944" indent="-246944" defTabSz="647700">
              <a:lnSpc>
                <a:spcPct val="110000"/>
              </a:lnSpc>
              <a:spcBef>
                <a:spcPts val="400"/>
              </a:spcBef>
              <a:buSzPct val="85000"/>
              <a:buFont typeface="Lucida Grande"/>
              <a:buChar char="‣"/>
              <a:defRPr sz="1800">
                <a:uFillTx/>
              </a:defRPr>
            </a:pPr>
            <a:r>
              <a:rPr sz="2500">
                <a:uFill>
                  <a:solidFill>
                    <a:srgbClr val="000000"/>
                  </a:solidFill>
                </a:uFill>
              </a:rPr>
              <a:t>Reading JS</a:t>
            </a:r>
            <a:endParaRPr sz="2500">
              <a:uFill>
                <a:solidFill>
                  <a:srgbClr val="000000"/>
                </a:solidFill>
              </a:uFill>
            </a:endParaRPr>
          </a:p>
          <a:p>
            <a:pPr lvl="1" marL="246944" indent="-246944" defTabSz="647700">
              <a:lnSpc>
                <a:spcPct val="110000"/>
              </a:lnSpc>
              <a:spcBef>
                <a:spcPts val="400"/>
              </a:spcBef>
              <a:buSzPct val="85000"/>
              <a:buFont typeface="Lucida Grande"/>
              <a:buChar char="‣"/>
              <a:defRPr sz="1800">
                <a:uFillTx/>
              </a:defRPr>
            </a:pPr>
            <a:r>
              <a:rPr sz="2500">
                <a:uFill>
                  <a:solidFill>
                    <a:srgbClr val="000000"/>
                  </a:solidFill>
                </a:uFill>
              </a:rPr>
              <a:t>Lab</a:t>
            </a:r>
          </a:p>
        </p:txBody>
      </p:sp>
      <p:pic>
        <p:nvPicPr>
          <p:cNvPr id="280" name="black-view-details-2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254" y="2025650"/>
            <a:ext cx="32512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5FCB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635000" y="1638963"/>
            <a:ext cx="11734800" cy="115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cap="all" spc="-180" sz="9000">
                <a:solidFill>
                  <a:srgbClr val="FFFFFF"/>
                </a:solid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intro to programming</a:t>
            </a:r>
          </a:p>
        </p:txBody>
      </p:sp>
      <p:sp>
        <p:nvSpPr>
          <p:cNvPr id="283" name="Shape 283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84" name="Shape 284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85" name="Shape 285"/>
          <p:cNvSpPr/>
          <p:nvPr/>
        </p:nvSpPr>
        <p:spPr>
          <a:xfrm>
            <a:off x="635000" y="736600"/>
            <a:ext cx="7721600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>
              <a:defRPr cap="none" spc="0"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FEWD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88" name="Shape 288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89" name="Shape 289"/>
          <p:cNvSpPr/>
          <p:nvPr/>
        </p:nvSpPr>
        <p:spPr>
          <a:xfrm>
            <a:off x="635000" y="736600"/>
            <a:ext cx="9307957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Programming</a:t>
            </a:r>
          </a:p>
        </p:txBody>
      </p:sp>
      <p:sp>
        <p:nvSpPr>
          <p:cNvPr id="290" name="Shape 290"/>
          <p:cNvSpPr/>
          <p:nvPr/>
        </p:nvSpPr>
        <p:spPr>
          <a:xfrm>
            <a:off x="612215" y="2141855"/>
            <a:ext cx="11780370" cy="711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40631" indent="-240631">
              <a:buSzPct val="100000"/>
              <a:buChar char="‣"/>
            </a:lvl1pPr>
          </a:lstStyle>
          <a:p>
            <a:pPr/>
            <a:r>
              <a:t>A program is a set of instructions that you write to tell a computer what to do</a:t>
            </a:r>
          </a:p>
        </p:txBody>
      </p:sp>
      <p:sp>
        <p:nvSpPr>
          <p:cNvPr id="291" name="Shape 291"/>
          <p:cNvSpPr/>
          <p:nvPr/>
        </p:nvSpPr>
        <p:spPr>
          <a:xfrm>
            <a:off x="635000" y="1625600"/>
            <a:ext cx="9307957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what is a program?</a:t>
            </a:r>
          </a:p>
        </p:txBody>
      </p:sp>
      <p:sp>
        <p:nvSpPr>
          <p:cNvPr id="292" name="Shape 292"/>
          <p:cNvSpPr/>
          <p:nvPr/>
        </p:nvSpPr>
        <p:spPr>
          <a:xfrm>
            <a:off x="612215" y="3538855"/>
            <a:ext cx="11780370" cy="711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40631" indent="-240631">
              <a:buSzPct val="100000"/>
              <a:buChar char="‣"/>
            </a:lvl1pPr>
          </a:lstStyle>
          <a:p>
            <a:pPr/>
            <a:r>
              <a:t>Programming is the task of writing those instructions in a language that the computer can understand.</a:t>
            </a:r>
          </a:p>
        </p:txBody>
      </p:sp>
      <p:sp>
        <p:nvSpPr>
          <p:cNvPr id="293" name="Shape 293"/>
          <p:cNvSpPr/>
          <p:nvPr/>
        </p:nvSpPr>
        <p:spPr>
          <a:xfrm>
            <a:off x="635000" y="3022600"/>
            <a:ext cx="9307957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what is programming?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D8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635000" y="2629563"/>
            <a:ext cx="11734800" cy="115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65000"/>
              </a:lnSpc>
              <a:defRPr cap="all" spc="-180" sz="90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TODAY!</a:t>
            </a:r>
          </a:p>
        </p:txBody>
      </p:sp>
      <p:sp>
        <p:nvSpPr>
          <p:cNvPr id="198" name="Shape 198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99" name="Shape 199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00" name="Shape 200"/>
          <p:cNvSpPr/>
          <p:nvPr/>
        </p:nvSpPr>
        <p:spPr>
          <a:xfrm>
            <a:off x="635000" y="736600"/>
            <a:ext cx="7721600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>
              <a:defRPr cap="none" spc="0"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Front-end web development</a:t>
            </a:r>
          </a:p>
        </p:txBody>
      </p:sp>
      <p:sp>
        <p:nvSpPr>
          <p:cNvPr id="201" name="Shape 201"/>
          <p:cNvSpPr/>
          <p:nvPr/>
        </p:nvSpPr>
        <p:spPr>
          <a:xfrm>
            <a:off x="635000" y="4056196"/>
            <a:ext cx="11734800" cy="762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cap="all" spc="-119" sz="60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>
              <a:defRPr cap="none" spc="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119">
                <a:uFill>
                  <a:solidFill>
                    <a:srgbClr val="FFFFFF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LEO</a:t>
            </a:r>
          </a:p>
        </p:txBody>
      </p:sp>
      <p:sp>
        <p:nvSpPr>
          <p:cNvPr id="202" name="Shape 202"/>
          <p:cNvSpPr/>
          <p:nvPr/>
        </p:nvSpPr>
        <p:spPr>
          <a:xfrm>
            <a:off x="762000" y="5089128"/>
            <a:ext cx="11734800" cy="391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cap="all" spc="-62" sz="31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(Google sheet is pinned in slack)</a:t>
            </a:r>
          </a:p>
        </p:txBody>
      </p:sp>
      <p:sp>
        <p:nvSpPr>
          <p:cNvPr id="203" name="Shape 203"/>
          <p:cNvSpPr/>
          <p:nvPr/>
        </p:nvSpPr>
        <p:spPr>
          <a:xfrm>
            <a:off x="635000" y="2028626"/>
            <a:ext cx="11734800" cy="393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65000"/>
              </a:lnSpc>
              <a:defRPr cap="all" spc="-59" sz="3000">
                <a:solidFill>
                  <a:srgbClr val="FFFFFF"/>
                </a:solid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>
              <a:defRPr cap="none" spc="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9">
                <a:uFill>
                  <a:solidFill>
                    <a:srgbClr val="FFFFFF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snacks &amp; Design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96" name="Shape 296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97" name="Shape 297"/>
          <p:cNvSpPr/>
          <p:nvPr/>
        </p:nvSpPr>
        <p:spPr>
          <a:xfrm>
            <a:off x="635000" y="736600"/>
            <a:ext cx="9307957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what is a program?</a:t>
            </a:r>
          </a:p>
        </p:txBody>
      </p:sp>
      <p:pic>
        <p:nvPicPr>
          <p:cNvPr id="298" name="Screen Shot 2015-01-23 at 2.52.2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6503" y="1474201"/>
            <a:ext cx="10071794" cy="5420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03" name="Shape 303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04" name="Shape 304"/>
          <p:cNvSpPr/>
          <p:nvPr/>
        </p:nvSpPr>
        <p:spPr>
          <a:xfrm>
            <a:off x="635000" y="736600"/>
            <a:ext cx="9307957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what is a program?</a:t>
            </a:r>
          </a:p>
        </p:txBody>
      </p:sp>
      <p:pic>
        <p:nvPicPr>
          <p:cNvPr id="30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440" y="1475252"/>
            <a:ext cx="3704095" cy="5643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77844" y="1444342"/>
            <a:ext cx="2857501" cy="285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pasted-image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48512" y="4520624"/>
            <a:ext cx="2116166" cy="26970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12" name="Shape 312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13" name="Shape 313"/>
          <p:cNvSpPr/>
          <p:nvPr/>
        </p:nvSpPr>
        <p:spPr>
          <a:xfrm>
            <a:off x="635000" y="736600"/>
            <a:ext cx="9307957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becoming a programmer</a:t>
            </a:r>
          </a:p>
        </p:txBody>
      </p:sp>
      <p:sp>
        <p:nvSpPr>
          <p:cNvPr id="314" name="Shape 314"/>
          <p:cNvSpPr/>
          <p:nvPr/>
        </p:nvSpPr>
        <p:spPr>
          <a:xfrm>
            <a:off x="812383" y="3012333"/>
            <a:ext cx="11734801" cy="1277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4200">
                <a:latin typeface="News706BT-ItalicC"/>
                <a:ea typeface="News706BT-ItalicC"/>
                <a:cs typeface="News706BT-ItalicC"/>
                <a:sym typeface="News706BT-ItalicC"/>
              </a:defRPr>
            </a:pPr>
            <a:r>
              <a:t>It isn't about the programming language!!! </a:t>
            </a:r>
          </a:p>
          <a:p>
            <a:pPr algn="ctr">
              <a:lnSpc>
                <a:spcPct val="120000"/>
              </a:lnSpc>
              <a:defRPr sz="4200">
                <a:latin typeface="News706BT-ItalicC"/>
                <a:ea typeface="News706BT-ItalicC"/>
                <a:cs typeface="News706BT-ItalicC"/>
                <a:sym typeface="News706BT-ItalicC"/>
              </a:defRPr>
            </a:pPr>
            <a:r>
              <a:t>It is about changing how you think.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19" name="Shape 319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20" name="Shape 320"/>
          <p:cNvSpPr/>
          <p:nvPr/>
        </p:nvSpPr>
        <p:spPr>
          <a:xfrm>
            <a:off x="635000" y="736600"/>
            <a:ext cx="9307957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how computers 'think'</a:t>
            </a:r>
          </a:p>
        </p:txBody>
      </p:sp>
      <p:sp>
        <p:nvSpPr>
          <p:cNvPr id="321" name="Shape 321"/>
          <p:cNvSpPr/>
          <p:nvPr/>
        </p:nvSpPr>
        <p:spPr>
          <a:xfrm>
            <a:off x="635000" y="1571861"/>
            <a:ext cx="11734801" cy="2127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40631" indent="-240631">
              <a:lnSpc>
                <a:spcPct val="110000"/>
              </a:lnSpc>
              <a:buSzPct val="100000"/>
              <a:buChar char="‣"/>
            </a:pPr>
            <a:r>
              <a:t>Short answer — they don’t think!</a:t>
            </a:r>
          </a:p>
          <a:p>
            <a:pPr marL="240631" indent="-240631">
              <a:lnSpc>
                <a:spcPct val="110000"/>
              </a:lnSpc>
              <a:buSzPct val="100000"/>
              <a:buChar char="‣"/>
            </a:pPr>
            <a:r>
              <a:t>While computers don’t think, they </a:t>
            </a:r>
            <a:r>
              <a:rPr>
                <a:latin typeface="News706BT-ItalicC"/>
                <a:ea typeface="News706BT-ItalicC"/>
                <a:cs typeface="News706BT-ItalicC"/>
                <a:sym typeface="News706BT-ItalicC"/>
              </a:rPr>
              <a:t>act as if they do</a:t>
            </a:r>
            <a:r>
              <a:t>, by sequentially executing simple instructions.</a:t>
            </a:r>
          </a:p>
          <a:p>
            <a:pPr marL="240631" indent="-240631">
              <a:lnSpc>
                <a:spcPct val="110000"/>
              </a:lnSpc>
              <a:buSzPct val="100000"/>
              <a:buChar char="‣"/>
            </a:pPr>
            <a:r>
              <a:t>The only things a computer knows are the things we tell it.</a:t>
            </a:r>
          </a:p>
          <a:p>
            <a:pPr marL="240631" indent="-240631">
              <a:lnSpc>
                <a:spcPct val="110000"/>
              </a:lnSpc>
              <a:buSzPct val="100000"/>
              <a:buChar char="‣"/>
            </a:pPr>
            <a:r>
              <a:t>A computer doesn't learn to perform tasks like you and I — it needs to follow instructions every time it performs the task.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5FCB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/>
        </p:nvSpPr>
        <p:spPr>
          <a:xfrm>
            <a:off x="635000" y="1638963"/>
            <a:ext cx="11734800" cy="115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cap="all" spc="-180" sz="9000">
                <a:solidFill>
                  <a:srgbClr val="FFFFFF"/>
                </a:solid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intro to pseudo code</a:t>
            </a:r>
          </a:p>
        </p:txBody>
      </p:sp>
      <p:sp>
        <p:nvSpPr>
          <p:cNvPr id="324" name="Shape 324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25" name="Shape 325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26" name="Shape 326"/>
          <p:cNvSpPr/>
          <p:nvPr/>
        </p:nvSpPr>
        <p:spPr>
          <a:xfrm>
            <a:off x="635000" y="736600"/>
            <a:ext cx="7721600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>
              <a:defRPr cap="none" spc="0"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FEWD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29" name="Shape 329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30" name="Shape 330"/>
          <p:cNvSpPr/>
          <p:nvPr/>
        </p:nvSpPr>
        <p:spPr>
          <a:xfrm>
            <a:off x="635000" y="736600"/>
            <a:ext cx="9307957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pseudo code</a:t>
            </a:r>
          </a:p>
        </p:txBody>
      </p:sp>
      <p:sp>
        <p:nvSpPr>
          <p:cNvPr id="331" name="Shape 331"/>
          <p:cNvSpPr/>
          <p:nvPr/>
        </p:nvSpPr>
        <p:spPr>
          <a:xfrm>
            <a:off x="635000" y="1768680"/>
            <a:ext cx="11734801" cy="178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40631" indent="-240631">
              <a:lnSpc>
                <a:spcPct val="110000"/>
              </a:lnSpc>
              <a:buSzPct val="100000"/>
              <a:buChar char="‣"/>
            </a:pPr>
            <a:r>
              <a:t>When we write a program, we need to figure out a way to translate the ideas that are in our heads into code</a:t>
            </a:r>
          </a:p>
          <a:p>
            <a:pPr marL="240631" indent="-240631">
              <a:lnSpc>
                <a:spcPct val="110000"/>
              </a:lnSpc>
              <a:buSzPct val="100000"/>
              <a:buChar char="‣"/>
            </a:pPr>
            <a:r>
              <a:t>Pseudo code is a way to 'plan out' your program before coding it</a:t>
            </a:r>
          </a:p>
          <a:p>
            <a:pPr marL="240631" indent="-240631">
              <a:lnSpc>
                <a:spcPct val="110000"/>
              </a:lnSpc>
              <a:buSzPct val="100000"/>
              <a:buChar char="‣"/>
            </a:pPr>
            <a:r>
              <a:rPr>
                <a:latin typeface="News706BT-BoldC"/>
                <a:ea typeface="News706BT-BoldC"/>
                <a:cs typeface="News706BT-BoldC"/>
                <a:sym typeface="News706BT-BoldC"/>
              </a:rPr>
              <a:t>Pseudo code</a:t>
            </a:r>
            <a:r>
              <a:t> is a detailed yet readable description of what a computer program must do, expressed in plain english rather than in a programming language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34" name="Shape 334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35" name="Shape 335"/>
          <p:cNvSpPr/>
          <p:nvPr/>
        </p:nvSpPr>
        <p:spPr>
          <a:xfrm>
            <a:off x="635000" y="736600"/>
            <a:ext cx="9307957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The importance of planning</a:t>
            </a:r>
          </a:p>
        </p:txBody>
      </p:sp>
      <p:pic>
        <p:nvPicPr>
          <p:cNvPr id="33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9995" y="1416756"/>
            <a:ext cx="7230944" cy="5367299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Shape 337"/>
          <p:cNvSpPr/>
          <p:nvPr/>
        </p:nvSpPr>
        <p:spPr>
          <a:xfrm>
            <a:off x="9133830" y="6975250"/>
            <a:ext cx="3910483" cy="300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News706BT-ItalicC"/>
                <a:ea typeface="News706BT-ItalicC"/>
                <a:cs typeface="News706BT-ItalicC"/>
                <a:sym typeface="News706BT-ItalicC"/>
              </a:defRPr>
            </a:pPr>
            <a:r>
              <a:t>Image credit: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Minecraft HD Wallpapers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40" name="Shape 340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41" name="Shape 341"/>
          <p:cNvSpPr/>
          <p:nvPr/>
        </p:nvSpPr>
        <p:spPr>
          <a:xfrm>
            <a:off x="605366" y="720095"/>
            <a:ext cx="7721601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>
              <a:defRPr cap="none" spc="0"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Pseudo Code — thermostat</a:t>
            </a:r>
          </a:p>
        </p:txBody>
      </p:sp>
      <p:sp>
        <p:nvSpPr>
          <p:cNvPr id="342" name="Shape 342"/>
          <p:cNvSpPr/>
          <p:nvPr/>
        </p:nvSpPr>
        <p:spPr>
          <a:xfrm>
            <a:off x="1812223" y="1622779"/>
            <a:ext cx="10560514" cy="711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News706BT-ItalicC"/>
                <a:ea typeface="News706BT-ItalicC"/>
                <a:cs typeface="News706BT-ItalicC"/>
                <a:sym typeface="News706BT-ItalicC"/>
              </a:defRPr>
            </a:lvl1pPr>
          </a:lstStyle>
          <a:p>
            <a:pPr/>
            <a:r>
              <a:t>Write pseudo code for an application that would monitor the room temperature and adjust it so the room remains at a certain temperature.</a:t>
            </a:r>
          </a:p>
        </p:txBody>
      </p:sp>
      <p:sp>
        <p:nvSpPr>
          <p:cNvPr id="343" name="Shape 343"/>
          <p:cNvSpPr/>
          <p:nvPr/>
        </p:nvSpPr>
        <p:spPr>
          <a:xfrm>
            <a:off x="612638" y="1620681"/>
            <a:ext cx="893675" cy="393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News706BT-BoldC"/>
                <a:ea typeface="News706BT-BoldC"/>
                <a:cs typeface="News706BT-BoldC"/>
                <a:sym typeface="News706BT-BoldC"/>
              </a:defRPr>
            </a:lvl1pPr>
          </a:lstStyle>
          <a:p>
            <a:pPr/>
            <a:r>
              <a:t>Goal:</a:t>
            </a:r>
          </a:p>
        </p:txBody>
      </p:sp>
      <p:pic>
        <p:nvPicPr>
          <p:cNvPr id="344" name="Code_along_ic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47974" y="2963662"/>
            <a:ext cx="2908852" cy="2998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49" name="Shape 349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50" name="Shape 350"/>
          <p:cNvSpPr/>
          <p:nvPr/>
        </p:nvSpPr>
        <p:spPr>
          <a:xfrm>
            <a:off x="605366" y="720095"/>
            <a:ext cx="7721601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>
              <a:defRPr cap="none" spc="0"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Lab — Rock paper scissors</a:t>
            </a:r>
          </a:p>
        </p:txBody>
      </p:sp>
      <p:pic>
        <p:nvPicPr>
          <p:cNvPr id="35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1650" y="1797049"/>
            <a:ext cx="4381500" cy="436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/>
        </p:nvSpPr>
        <p:spPr>
          <a:xfrm>
            <a:off x="3881732" y="2336618"/>
            <a:ext cx="7538509" cy="512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203179" indent="-203179" defTabSz="647700">
              <a:spcBef>
                <a:spcPts val="1000"/>
              </a:spcBef>
              <a:buSzPct val="70000"/>
              <a:buFont typeface="Lucida Grande"/>
              <a:buChar char="‣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/>
            <a:r>
              <a:t>Practice programmatic thinking by writing pseudo code to solve a basic problem</a:t>
            </a:r>
          </a:p>
        </p:txBody>
      </p:sp>
      <p:sp>
        <p:nvSpPr>
          <p:cNvPr id="354" name="Shape 354"/>
          <p:cNvSpPr/>
          <p:nvPr/>
        </p:nvSpPr>
        <p:spPr>
          <a:xfrm>
            <a:off x="3924300" y="4512454"/>
            <a:ext cx="1104900" cy="160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1000"/>
              </a:spcBef>
              <a:buFont typeface="Lucida Grande"/>
              <a:defRPr sz="2000">
                <a:uFill>
                  <a:solidFill>
                    <a:srgbClr val="000000"/>
                  </a:solidFill>
                </a:uFill>
                <a:latin typeface="News706BT-ItalicC"/>
                <a:ea typeface="News706BT-ItalicC"/>
                <a:cs typeface="News706BT-ItalicC"/>
                <a:sym typeface="News706BT-ItalicC"/>
              </a:defRPr>
            </a:lvl1pPr>
          </a:lstStyle>
          <a:p>
            <a:pPr/>
            <a:r>
              <a:t>30 min</a:t>
            </a:r>
          </a:p>
        </p:txBody>
      </p:sp>
      <p:sp>
        <p:nvSpPr>
          <p:cNvPr id="355" name="Shape 355"/>
          <p:cNvSpPr/>
          <p:nvPr/>
        </p:nvSpPr>
        <p:spPr>
          <a:xfrm>
            <a:off x="5444915" y="4521017"/>
            <a:ext cx="6934757" cy="1960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54000" indent="-254000">
              <a:spcBef>
                <a:spcPts val="1000"/>
              </a:spcBef>
              <a:buSzPct val="100000"/>
              <a:buAutoNum type="arabicPeriod" startAt="1"/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t>Write pseudo code to program a computer to play the game 'rock paper scissors'</a:t>
            </a:r>
          </a:p>
          <a:p>
            <a:pPr marL="254000" indent="-254000">
              <a:spcBef>
                <a:spcPts val="1000"/>
              </a:spcBef>
              <a:buSzPct val="100000"/>
              <a:buAutoNum type="arabicPeriod" startAt="1"/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t>Write each line of instruction onto a post it</a:t>
            </a:r>
          </a:p>
          <a:p>
            <a:pPr marL="254000" indent="-254000">
              <a:spcBef>
                <a:spcPts val="1000"/>
              </a:spcBef>
              <a:buSzPct val="100000"/>
              <a:buAutoNum type="arabicPeriod" startAt="1"/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t>Put the post its in order to form the program</a:t>
            </a:r>
          </a:p>
          <a:p>
            <a:pPr marL="254000" indent="-254000">
              <a:spcBef>
                <a:spcPts val="1000"/>
              </a:spcBef>
              <a:buSzPct val="100000"/>
              <a:buAutoNum type="arabicPeriod" startAt="1"/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t>If you finish early, walk around and view what other groups came up with</a:t>
            </a:r>
          </a:p>
        </p:txBody>
      </p:sp>
      <p:sp>
        <p:nvSpPr>
          <p:cNvPr id="356" name="Shape 356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57" name="Shape 357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360" name="Group 360"/>
          <p:cNvGrpSpPr/>
          <p:nvPr/>
        </p:nvGrpSpPr>
        <p:grpSpPr>
          <a:xfrm>
            <a:off x="1384300" y="3130550"/>
            <a:ext cx="1270000" cy="1270000"/>
            <a:chOff x="0" y="0"/>
            <a:chExt cx="1269999" cy="1269999"/>
          </a:xfrm>
        </p:grpSpPr>
        <p:pic>
          <p:nvPicPr>
            <p:cNvPr id="358" name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9" name="Shape 359"/>
            <p:cNvSpPr/>
            <p:nvPr/>
          </p:nvSpPr>
          <p:spPr>
            <a:xfrm>
              <a:off x="88900" y="543559"/>
              <a:ext cx="1079500" cy="2336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75000"/>
                </a:lnSpc>
                <a:buClr>
                  <a:srgbClr val="000000"/>
                </a:buClr>
                <a:defRPr spc="-36" sz="1800">
                  <a:solidFill>
                    <a:srgbClr val="FFFFFF"/>
                  </a:solidFill>
                  <a:latin typeface="PFDinTextCompPro-Bold"/>
                  <a:ea typeface="PFDinTextCompPro-Bold"/>
                  <a:cs typeface="PFDinTextCompPro-Bold"/>
                  <a:sym typeface="PFDinTextCompPro-Bold"/>
                </a:defRPr>
              </a:lvl1pPr>
            </a:lstStyle>
            <a:p>
              <a:pPr/>
              <a:r>
                <a:t>EXERCISE</a:t>
              </a:r>
            </a:p>
          </p:txBody>
        </p:sp>
      </p:grpSp>
      <p:sp>
        <p:nvSpPr>
          <p:cNvPr id="361" name="Shape 361"/>
          <p:cNvSpPr/>
          <p:nvPr/>
        </p:nvSpPr>
        <p:spPr>
          <a:xfrm flipV="1">
            <a:off x="3911600" y="4383537"/>
            <a:ext cx="3735026" cy="29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62" name="Shape 362"/>
          <p:cNvSpPr/>
          <p:nvPr/>
        </p:nvSpPr>
        <p:spPr>
          <a:xfrm>
            <a:off x="3911600" y="4129826"/>
            <a:ext cx="3733800" cy="254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cap="all" sz="20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TIMING</a:t>
            </a:r>
          </a:p>
        </p:txBody>
      </p:sp>
      <p:sp>
        <p:nvSpPr>
          <p:cNvPr id="363" name="Shape 363"/>
          <p:cNvSpPr/>
          <p:nvPr/>
        </p:nvSpPr>
        <p:spPr>
          <a:xfrm flipV="1">
            <a:off x="3881120" y="2207701"/>
            <a:ext cx="3735026" cy="29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64" name="Shape 364"/>
          <p:cNvSpPr/>
          <p:nvPr/>
        </p:nvSpPr>
        <p:spPr>
          <a:xfrm>
            <a:off x="3881120" y="1953991"/>
            <a:ext cx="37338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cap="all" sz="20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key objective</a:t>
            </a:r>
          </a:p>
        </p:txBody>
      </p:sp>
      <p:sp>
        <p:nvSpPr>
          <p:cNvPr id="365" name="Shape 365"/>
          <p:cNvSpPr/>
          <p:nvPr/>
        </p:nvSpPr>
        <p:spPr>
          <a:xfrm flipV="1">
            <a:off x="3225800" y="1803660"/>
            <a:ext cx="1" cy="4430478"/>
          </a:xfrm>
          <a:prstGeom prst="line">
            <a:avLst/>
          </a:prstGeom>
          <a:ln w="12700">
            <a:solidFill>
              <a:srgbClr val="EAEAEA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66" name="Shape 366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cap="all" spc="-64" sz="32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lab — rock paper scissors</a:t>
            </a:r>
          </a:p>
        </p:txBody>
      </p:sp>
      <p:sp>
        <p:nvSpPr>
          <p:cNvPr id="367" name="Shape 367"/>
          <p:cNvSpPr/>
          <p:nvPr/>
        </p:nvSpPr>
        <p:spPr>
          <a:xfrm>
            <a:off x="3881732" y="3555817"/>
            <a:ext cx="6034486" cy="245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228600" indent="-228600">
              <a:spcBef>
                <a:spcPts val="1000"/>
              </a:spcBef>
              <a:buSzPct val="100000"/>
              <a:buFont typeface="Lucida Grande"/>
              <a:buChar char="‣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/>
            <a:r>
              <a:t>Group of 3-4</a:t>
            </a:r>
          </a:p>
        </p:txBody>
      </p:sp>
      <p:sp>
        <p:nvSpPr>
          <p:cNvPr id="368" name="Shape 368"/>
          <p:cNvSpPr/>
          <p:nvPr/>
        </p:nvSpPr>
        <p:spPr>
          <a:xfrm flipV="1">
            <a:off x="3881120" y="3426900"/>
            <a:ext cx="3735026" cy="29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69" name="Shape 369"/>
          <p:cNvSpPr/>
          <p:nvPr/>
        </p:nvSpPr>
        <p:spPr>
          <a:xfrm>
            <a:off x="3881120" y="3173190"/>
            <a:ext cx="3733801" cy="254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cap="all" sz="20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Type of exercise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E93F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635000" y="1638963"/>
            <a:ext cx="11734800" cy="115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cap="all" spc="-180" sz="9000">
                <a:solidFill>
                  <a:srgbClr val="FFFFFF"/>
                </a:solid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Q &amp; A</a:t>
            </a:r>
          </a:p>
        </p:txBody>
      </p:sp>
      <p:sp>
        <p:nvSpPr>
          <p:cNvPr id="206" name="Shape 206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07" name="Shape 207"/>
          <p:cNvSpPr/>
          <p:nvPr/>
        </p:nvSpPr>
        <p:spPr>
          <a:xfrm>
            <a:off x="635000" y="736600"/>
            <a:ext cx="7721600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>
              <a:defRPr cap="none" spc="0"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FEWD</a:t>
            </a:r>
          </a:p>
        </p:txBody>
      </p:sp>
      <p:sp>
        <p:nvSpPr>
          <p:cNvPr id="208" name="Shape 208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5FCB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/>
        </p:nvSpPr>
        <p:spPr>
          <a:xfrm>
            <a:off x="635000" y="1638963"/>
            <a:ext cx="11734800" cy="115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cap="all" spc="-180" sz="9000">
                <a:solidFill>
                  <a:srgbClr val="FFFFFF"/>
                </a:solid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intro to js</a:t>
            </a:r>
          </a:p>
        </p:txBody>
      </p:sp>
      <p:sp>
        <p:nvSpPr>
          <p:cNvPr id="372" name="Shape 372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73" name="Shape 373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74" name="Shape 374"/>
          <p:cNvSpPr/>
          <p:nvPr/>
        </p:nvSpPr>
        <p:spPr>
          <a:xfrm>
            <a:off x="635000" y="736600"/>
            <a:ext cx="7721600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>
              <a:defRPr cap="none" spc="0"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FEWD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77" name="Shape 377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78" name="Shape 378"/>
          <p:cNvSpPr/>
          <p:nvPr/>
        </p:nvSpPr>
        <p:spPr>
          <a:xfrm>
            <a:off x="647700" y="720095"/>
            <a:ext cx="7721600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>
              <a:defRPr cap="none" spc="0"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The three amigos: Structure, style, behavior</a:t>
            </a:r>
          </a:p>
        </p:txBody>
      </p:sp>
      <p:sp>
        <p:nvSpPr>
          <p:cNvPr id="379" name="Shape 379"/>
          <p:cNvSpPr/>
          <p:nvPr/>
        </p:nvSpPr>
        <p:spPr>
          <a:xfrm>
            <a:off x="635000" y="1612900"/>
            <a:ext cx="11734800" cy="1126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marL="246944" indent="-246944" defTabSz="647700">
              <a:lnSpc>
                <a:spcPct val="110000"/>
              </a:lnSpc>
              <a:spcBef>
                <a:spcPts val="400"/>
              </a:spcBef>
              <a:buSzPct val="85000"/>
              <a:buFont typeface="Lucida Grande"/>
              <a:buChar char="‣"/>
              <a:defRPr sz="1800">
                <a:uFillTx/>
              </a:defRPr>
            </a:pPr>
            <a:r>
              <a:rPr sz="2500">
                <a:uFill>
                  <a:solidFill>
                    <a:srgbClr val="000000"/>
                  </a:solidFill>
                </a:uFill>
              </a:rPr>
              <a:t>HTML = Noun</a:t>
            </a:r>
          </a:p>
          <a:p>
            <a:pPr lvl="1" marL="246944" indent="-246944" defTabSz="647700">
              <a:lnSpc>
                <a:spcPct val="110000"/>
              </a:lnSpc>
              <a:spcBef>
                <a:spcPts val="400"/>
              </a:spcBef>
              <a:buSzPct val="85000"/>
              <a:buFont typeface="Lucida Grande"/>
              <a:buChar char="‣"/>
              <a:defRPr sz="2500">
                <a:uFill>
                  <a:solidFill>
                    <a:srgbClr val="000000"/>
                  </a:solidFill>
                </a:uFill>
              </a:defRPr>
            </a:pPr>
            <a:r>
              <a:t>CSS = Adjective</a:t>
            </a:r>
            <a:endParaRPr sz="1800">
              <a:uFillTx/>
            </a:endParaRPr>
          </a:p>
          <a:p>
            <a:pPr lvl="1" marL="246944" indent="-246944" defTabSz="647700">
              <a:lnSpc>
                <a:spcPct val="110000"/>
              </a:lnSpc>
              <a:spcBef>
                <a:spcPts val="400"/>
              </a:spcBef>
              <a:buSzPct val="85000"/>
              <a:buFont typeface="Lucida Grande"/>
              <a:buChar char="‣"/>
              <a:defRPr sz="2500">
                <a:uFill>
                  <a:solidFill>
                    <a:srgbClr val="000000"/>
                  </a:solidFill>
                </a:uFill>
              </a:defRPr>
            </a:pPr>
            <a:r>
              <a:t>Javascript = Verb</a:t>
            </a:r>
          </a:p>
        </p:txBody>
      </p:sp>
      <p:sp>
        <p:nvSpPr>
          <p:cNvPr id="380" name="Shape 380"/>
          <p:cNvSpPr/>
          <p:nvPr/>
        </p:nvSpPr>
        <p:spPr>
          <a:xfrm>
            <a:off x="5967028" y="4151177"/>
            <a:ext cx="2718890" cy="2718890"/>
          </a:xfrm>
          <a:prstGeom prst="ellipse">
            <a:avLst/>
          </a:prstGeom>
          <a:solidFill>
            <a:srgbClr val="92F0E0">
              <a:alpha val="7587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1" name="Shape 381"/>
          <p:cNvSpPr/>
          <p:nvPr/>
        </p:nvSpPr>
        <p:spPr>
          <a:xfrm>
            <a:off x="6991350" y="2359843"/>
            <a:ext cx="2720157" cy="2720157"/>
          </a:xfrm>
          <a:prstGeom prst="ellipse">
            <a:avLst/>
          </a:prstGeom>
          <a:solidFill>
            <a:srgbClr val="E93F34">
              <a:alpha val="5500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2" name="Shape 382"/>
          <p:cNvSpPr/>
          <p:nvPr/>
        </p:nvSpPr>
        <p:spPr>
          <a:xfrm>
            <a:off x="7944887" y="3309711"/>
            <a:ext cx="937091" cy="820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 defTabSz="647700">
              <a:lnSpc>
                <a:spcPts val="3200"/>
              </a:lnSpc>
              <a:defRPr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Style</a:t>
            </a:r>
            <a:endParaRPr cap="all" spc="-56" sz="2800">
              <a:uFill>
                <a:solidFill>
                  <a:srgbClr val="000000"/>
                </a:solidFill>
              </a:uFill>
              <a:latin typeface="PFDinTextCompPro-Bold"/>
              <a:ea typeface="PFDinTextCompPro-Bold"/>
              <a:cs typeface="PFDinTextCompPro-Bold"/>
              <a:sym typeface="PFDinTextCompPro-Bold"/>
            </a:endParaRPr>
          </a:p>
          <a:p>
            <a:pPr algn="r" defTabSz="647700">
              <a:lnSpc>
                <a:spcPts val="3200"/>
              </a:lnSpc>
              <a:defRPr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CSS</a:t>
            </a:r>
          </a:p>
        </p:txBody>
      </p:sp>
      <p:sp>
        <p:nvSpPr>
          <p:cNvPr id="383" name="Shape 383"/>
          <p:cNvSpPr/>
          <p:nvPr/>
        </p:nvSpPr>
        <p:spPr>
          <a:xfrm>
            <a:off x="6404275" y="5418366"/>
            <a:ext cx="1844395" cy="820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 defTabSz="647700">
              <a:lnSpc>
                <a:spcPts val="3200"/>
              </a:lnSpc>
              <a:defRPr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Behavior</a:t>
            </a:r>
            <a:endParaRPr cap="all" spc="-56" sz="2800">
              <a:uFill>
                <a:solidFill>
                  <a:srgbClr val="000000"/>
                </a:solidFill>
              </a:uFill>
              <a:latin typeface="PFDinTextCompPro-Bold"/>
              <a:ea typeface="PFDinTextCompPro-Bold"/>
              <a:cs typeface="PFDinTextCompPro-Bold"/>
              <a:sym typeface="PFDinTextCompPro-Bold"/>
            </a:endParaRPr>
          </a:p>
          <a:p>
            <a:pPr algn="ctr" defTabSz="647700">
              <a:lnSpc>
                <a:spcPts val="3200"/>
              </a:lnSpc>
              <a:defRPr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Javascript</a:t>
            </a:r>
          </a:p>
        </p:txBody>
      </p:sp>
      <p:sp>
        <p:nvSpPr>
          <p:cNvPr id="384" name="Shape 384"/>
          <p:cNvSpPr/>
          <p:nvPr/>
        </p:nvSpPr>
        <p:spPr>
          <a:xfrm>
            <a:off x="4958260" y="2360477"/>
            <a:ext cx="2718891" cy="2718890"/>
          </a:xfrm>
          <a:prstGeom prst="ellipse">
            <a:avLst/>
          </a:prstGeom>
          <a:solidFill>
            <a:srgbClr val="FCD833">
              <a:alpha val="637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5" name="Shape 385"/>
          <p:cNvSpPr/>
          <p:nvPr/>
        </p:nvSpPr>
        <p:spPr>
          <a:xfrm>
            <a:off x="5535208" y="3309711"/>
            <a:ext cx="1475696" cy="820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47700">
              <a:lnSpc>
                <a:spcPts val="3200"/>
              </a:lnSpc>
              <a:defRPr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Structure</a:t>
            </a:r>
            <a:endParaRPr cap="all" spc="-56" sz="2800">
              <a:uFill>
                <a:solidFill>
                  <a:srgbClr val="000000"/>
                </a:solidFill>
              </a:uFill>
              <a:latin typeface="PFDinTextCompPro-Bold"/>
              <a:ea typeface="PFDinTextCompPro-Bold"/>
              <a:cs typeface="PFDinTextCompPro-Bold"/>
              <a:sym typeface="PFDinTextCompPro-Bold"/>
            </a:endParaRPr>
          </a:p>
          <a:p>
            <a:pPr defTabSz="647700">
              <a:lnSpc>
                <a:spcPts val="3200"/>
              </a:lnSpc>
              <a:defRPr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88" name="Shape 388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89" name="Shape 38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java vs. javascript</a:t>
            </a:r>
          </a:p>
        </p:txBody>
      </p:sp>
      <p:sp>
        <p:nvSpPr>
          <p:cNvPr id="390" name="Shape 390"/>
          <p:cNvSpPr/>
          <p:nvPr/>
        </p:nvSpPr>
        <p:spPr>
          <a:xfrm>
            <a:off x="847039" y="2008089"/>
            <a:ext cx="11310722" cy="83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2800">
                <a:latin typeface="News706BT-ItalicC"/>
                <a:ea typeface="News706BT-ItalicC"/>
                <a:cs typeface="News706BT-ItalicC"/>
                <a:sym typeface="News706BT-ItalicC"/>
              </a:defRPr>
            </a:pPr>
            <a:r>
              <a:t>Just a quick note! We're learning </a:t>
            </a:r>
            <a:r>
              <a:rPr>
                <a:latin typeface="News706BT-BoldC"/>
                <a:ea typeface="News706BT-BoldC"/>
                <a:cs typeface="News706BT-BoldC"/>
                <a:sym typeface="News706BT-BoldC"/>
              </a:rPr>
              <a:t>JavaScript</a:t>
            </a:r>
            <a:r>
              <a:t> in this class, not Java.</a:t>
            </a:r>
          </a:p>
          <a:p>
            <a:pPr algn="ctr">
              <a:defRPr sz="2800">
                <a:latin typeface="News706BT-ItalicC"/>
                <a:ea typeface="News706BT-ItalicC"/>
                <a:cs typeface="News706BT-ItalicC"/>
                <a:sym typeface="News706BT-ItalicC"/>
              </a:defRPr>
            </a:pPr>
            <a:r>
              <a:t>Java and JavaScript are actually two different languages. </a:t>
            </a:r>
          </a:p>
        </p:txBody>
      </p:sp>
      <p:pic>
        <p:nvPicPr>
          <p:cNvPr id="39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67454" y="3594878"/>
            <a:ext cx="3350248" cy="2363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45912" y="3525868"/>
            <a:ext cx="2501901" cy="2501901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Shape 393"/>
          <p:cNvSpPr/>
          <p:nvPr/>
        </p:nvSpPr>
        <p:spPr>
          <a:xfrm flipV="1">
            <a:off x="8429560" y="3663800"/>
            <a:ext cx="2226036" cy="2226036"/>
          </a:xfrm>
          <a:prstGeom prst="line">
            <a:avLst/>
          </a:prstGeom>
          <a:ln w="101600">
            <a:solidFill>
              <a:srgbClr val="E93F34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94" name="Shape 394"/>
          <p:cNvSpPr/>
          <p:nvPr/>
        </p:nvSpPr>
        <p:spPr>
          <a:xfrm flipH="1" flipV="1">
            <a:off x="8429560" y="3663800"/>
            <a:ext cx="2226036" cy="2226036"/>
          </a:xfrm>
          <a:prstGeom prst="line">
            <a:avLst/>
          </a:prstGeom>
          <a:ln w="101600">
            <a:solidFill>
              <a:srgbClr val="E93F34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95" name="Shape 395"/>
          <p:cNvSpPr/>
          <p:nvPr/>
        </p:nvSpPr>
        <p:spPr>
          <a:xfrm>
            <a:off x="5672810" y="4333245"/>
            <a:ext cx="1659180" cy="887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/>
            </a:lvl1pPr>
          </a:lstStyle>
          <a:p>
            <a:pPr/>
            <a:r>
              <a:t>!==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00" name="Shape 400"/>
          <p:cNvSpPr/>
          <p:nvPr/>
        </p:nvSpPr>
        <p:spPr>
          <a:xfrm>
            <a:off x="647700" y="720095"/>
            <a:ext cx="7721600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>
              <a:defRPr cap="none" spc="0"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What Javascript Can Do!</a:t>
            </a:r>
          </a:p>
        </p:txBody>
      </p:sp>
      <p:sp>
        <p:nvSpPr>
          <p:cNvPr id="401" name="Shape 401"/>
          <p:cNvSpPr/>
          <p:nvPr/>
        </p:nvSpPr>
        <p:spPr>
          <a:xfrm>
            <a:off x="698088" y="2686049"/>
            <a:ext cx="1970061" cy="1970061"/>
          </a:xfrm>
          <a:prstGeom prst="roundRect">
            <a:avLst>
              <a:gd name="adj" fmla="val 15000"/>
            </a:avLst>
          </a:prstGeom>
          <a:solidFill>
            <a:srgbClr val="FFD8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402" name="Shape 402"/>
          <p:cNvSpPr/>
          <p:nvPr/>
        </p:nvSpPr>
        <p:spPr>
          <a:xfrm>
            <a:off x="3935530" y="2686049"/>
            <a:ext cx="1970061" cy="1970061"/>
          </a:xfrm>
          <a:prstGeom prst="roundRect">
            <a:avLst>
              <a:gd name="adj" fmla="val 15000"/>
            </a:avLst>
          </a:prstGeom>
          <a:solidFill>
            <a:srgbClr val="5FCBC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403" name="Shape 403"/>
          <p:cNvSpPr/>
          <p:nvPr/>
        </p:nvSpPr>
        <p:spPr>
          <a:xfrm>
            <a:off x="7172972" y="2686049"/>
            <a:ext cx="1970061" cy="1970061"/>
          </a:xfrm>
          <a:prstGeom prst="roundRect">
            <a:avLst>
              <a:gd name="adj" fmla="val 15000"/>
            </a:avLst>
          </a:prstGeom>
          <a:solidFill>
            <a:srgbClr val="F1AFC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404" name="Shape 404"/>
          <p:cNvSpPr/>
          <p:nvPr/>
        </p:nvSpPr>
        <p:spPr>
          <a:xfrm>
            <a:off x="10410413" y="2686049"/>
            <a:ext cx="1970061" cy="1970061"/>
          </a:xfrm>
          <a:prstGeom prst="roundRect">
            <a:avLst>
              <a:gd name="adj" fmla="val 15000"/>
            </a:avLst>
          </a:prstGeom>
          <a:solidFill>
            <a:srgbClr val="E93F3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405" name="Shape 405"/>
          <p:cNvSpPr/>
          <p:nvPr/>
        </p:nvSpPr>
        <p:spPr>
          <a:xfrm>
            <a:off x="1070318" y="3700598"/>
            <a:ext cx="1225601" cy="711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Access</a:t>
            </a:r>
          </a:p>
          <a:p>
            <a:pPr algn="ctr"/>
            <a:r>
              <a:t>Content</a:t>
            </a:r>
          </a:p>
        </p:txBody>
      </p:sp>
      <p:sp>
        <p:nvSpPr>
          <p:cNvPr id="406" name="Shape 406"/>
          <p:cNvSpPr/>
          <p:nvPr/>
        </p:nvSpPr>
        <p:spPr>
          <a:xfrm>
            <a:off x="4307760" y="3700598"/>
            <a:ext cx="1225601" cy="711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Modify</a:t>
            </a:r>
          </a:p>
          <a:p>
            <a:pPr algn="ctr"/>
            <a:r>
              <a:t>Content</a:t>
            </a:r>
          </a:p>
        </p:txBody>
      </p:sp>
      <p:sp>
        <p:nvSpPr>
          <p:cNvPr id="407" name="Shape 407"/>
          <p:cNvSpPr/>
          <p:nvPr/>
        </p:nvSpPr>
        <p:spPr>
          <a:xfrm>
            <a:off x="7438216" y="3700598"/>
            <a:ext cx="1439572" cy="711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Program</a:t>
            </a:r>
          </a:p>
          <a:p>
            <a:pPr algn="ctr"/>
            <a:r>
              <a:t>Rules</a:t>
            </a:r>
          </a:p>
        </p:txBody>
      </p:sp>
      <p:sp>
        <p:nvSpPr>
          <p:cNvPr id="408" name="Shape 408"/>
          <p:cNvSpPr/>
          <p:nvPr/>
        </p:nvSpPr>
        <p:spPr>
          <a:xfrm>
            <a:off x="10719245" y="3700598"/>
            <a:ext cx="1352398" cy="711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React to</a:t>
            </a:r>
          </a:p>
          <a:p>
            <a:pPr algn="ctr"/>
            <a:r>
              <a:t>Events</a:t>
            </a:r>
          </a:p>
        </p:txBody>
      </p:sp>
      <p:sp>
        <p:nvSpPr>
          <p:cNvPr id="409" name="Shape 409"/>
          <p:cNvSpPr/>
          <p:nvPr/>
        </p:nvSpPr>
        <p:spPr>
          <a:xfrm>
            <a:off x="1443025" y="2813049"/>
            <a:ext cx="480188" cy="94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10" name="Shape 410"/>
          <p:cNvSpPr/>
          <p:nvPr/>
        </p:nvSpPr>
        <p:spPr>
          <a:xfrm>
            <a:off x="4680467" y="2813049"/>
            <a:ext cx="480188" cy="94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11" name="Shape 411"/>
          <p:cNvSpPr/>
          <p:nvPr/>
        </p:nvSpPr>
        <p:spPr>
          <a:xfrm>
            <a:off x="7917908" y="2813049"/>
            <a:ext cx="480188" cy="94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12" name="Shape 412"/>
          <p:cNvSpPr/>
          <p:nvPr/>
        </p:nvSpPr>
        <p:spPr>
          <a:xfrm>
            <a:off x="11155350" y="2813049"/>
            <a:ext cx="480188" cy="94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15" name="Shape 415"/>
          <p:cNvSpPr/>
          <p:nvPr/>
        </p:nvSpPr>
        <p:spPr>
          <a:xfrm>
            <a:off x="647700" y="720095"/>
            <a:ext cx="7721600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>
              <a:defRPr cap="none" spc="0"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What Javascript Can Do!</a:t>
            </a:r>
          </a:p>
        </p:txBody>
      </p:sp>
      <p:sp>
        <p:nvSpPr>
          <p:cNvPr id="416" name="Shape 416"/>
          <p:cNvSpPr/>
          <p:nvPr/>
        </p:nvSpPr>
        <p:spPr>
          <a:xfrm>
            <a:off x="698088" y="1670049"/>
            <a:ext cx="1970061" cy="1970061"/>
          </a:xfrm>
          <a:prstGeom prst="roundRect">
            <a:avLst>
              <a:gd name="adj" fmla="val 15000"/>
            </a:avLst>
          </a:prstGeom>
          <a:solidFill>
            <a:srgbClr val="FFD800"/>
          </a:solidFill>
          <a:ln w="63500">
            <a:solidFill>
              <a:srgbClr val="E93F3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417" name="Shape 417"/>
          <p:cNvSpPr/>
          <p:nvPr/>
        </p:nvSpPr>
        <p:spPr>
          <a:xfrm>
            <a:off x="3935530" y="1670049"/>
            <a:ext cx="1970061" cy="1970061"/>
          </a:xfrm>
          <a:prstGeom prst="roundRect">
            <a:avLst>
              <a:gd name="adj" fmla="val 15000"/>
            </a:avLst>
          </a:prstGeom>
          <a:solidFill>
            <a:srgbClr val="5FCBC8">
              <a:alpha val="5639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418" name="Shape 418"/>
          <p:cNvSpPr/>
          <p:nvPr/>
        </p:nvSpPr>
        <p:spPr>
          <a:xfrm>
            <a:off x="7172972" y="1670049"/>
            <a:ext cx="1970061" cy="1970061"/>
          </a:xfrm>
          <a:prstGeom prst="roundRect">
            <a:avLst>
              <a:gd name="adj" fmla="val 15000"/>
            </a:avLst>
          </a:prstGeom>
          <a:solidFill>
            <a:srgbClr val="F1AFC3">
              <a:alpha val="5639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419" name="Shape 419"/>
          <p:cNvSpPr/>
          <p:nvPr/>
        </p:nvSpPr>
        <p:spPr>
          <a:xfrm>
            <a:off x="10410413" y="1670049"/>
            <a:ext cx="1970061" cy="1970061"/>
          </a:xfrm>
          <a:prstGeom prst="roundRect">
            <a:avLst>
              <a:gd name="adj" fmla="val 15000"/>
            </a:avLst>
          </a:prstGeom>
          <a:solidFill>
            <a:srgbClr val="E93F34">
              <a:alpha val="5639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420" name="Shape 420"/>
          <p:cNvSpPr/>
          <p:nvPr/>
        </p:nvSpPr>
        <p:spPr>
          <a:xfrm>
            <a:off x="1070318" y="2684597"/>
            <a:ext cx="1225601" cy="711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Access</a:t>
            </a:r>
          </a:p>
          <a:p>
            <a:pPr algn="ctr"/>
            <a:r>
              <a:t>Content</a:t>
            </a:r>
          </a:p>
        </p:txBody>
      </p:sp>
      <p:sp>
        <p:nvSpPr>
          <p:cNvPr id="421" name="Shape 421"/>
          <p:cNvSpPr/>
          <p:nvPr/>
        </p:nvSpPr>
        <p:spPr>
          <a:xfrm>
            <a:off x="4307760" y="2684597"/>
            <a:ext cx="1225601" cy="711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Modify</a:t>
            </a:r>
          </a:p>
          <a:p>
            <a:pPr algn="ctr"/>
            <a:r>
              <a:t>Content</a:t>
            </a:r>
          </a:p>
        </p:txBody>
      </p:sp>
      <p:sp>
        <p:nvSpPr>
          <p:cNvPr id="422" name="Shape 422"/>
          <p:cNvSpPr/>
          <p:nvPr/>
        </p:nvSpPr>
        <p:spPr>
          <a:xfrm>
            <a:off x="7438216" y="2684597"/>
            <a:ext cx="1439572" cy="711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Program</a:t>
            </a:r>
          </a:p>
          <a:p>
            <a:pPr algn="ctr"/>
            <a:r>
              <a:t>Rules</a:t>
            </a:r>
          </a:p>
        </p:txBody>
      </p:sp>
      <p:sp>
        <p:nvSpPr>
          <p:cNvPr id="423" name="Shape 423"/>
          <p:cNvSpPr/>
          <p:nvPr/>
        </p:nvSpPr>
        <p:spPr>
          <a:xfrm>
            <a:off x="10719245" y="2684597"/>
            <a:ext cx="1352398" cy="711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React to</a:t>
            </a:r>
          </a:p>
          <a:p>
            <a:pPr algn="ctr"/>
            <a:r>
              <a:t>Events</a:t>
            </a:r>
          </a:p>
        </p:txBody>
      </p:sp>
      <p:sp>
        <p:nvSpPr>
          <p:cNvPr id="424" name="Shape 424"/>
          <p:cNvSpPr/>
          <p:nvPr/>
        </p:nvSpPr>
        <p:spPr>
          <a:xfrm>
            <a:off x="1443025" y="1797049"/>
            <a:ext cx="480188" cy="94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25" name="Shape 425"/>
          <p:cNvSpPr/>
          <p:nvPr/>
        </p:nvSpPr>
        <p:spPr>
          <a:xfrm>
            <a:off x="4680467" y="1797049"/>
            <a:ext cx="480188" cy="94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26" name="Shape 426"/>
          <p:cNvSpPr/>
          <p:nvPr/>
        </p:nvSpPr>
        <p:spPr>
          <a:xfrm>
            <a:off x="7917908" y="1797049"/>
            <a:ext cx="480188" cy="94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27" name="Shape 427"/>
          <p:cNvSpPr/>
          <p:nvPr/>
        </p:nvSpPr>
        <p:spPr>
          <a:xfrm>
            <a:off x="11155350" y="1797049"/>
            <a:ext cx="480188" cy="94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28" name="Shape 428"/>
          <p:cNvSpPr/>
          <p:nvPr/>
        </p:nvSpPr>
        <p:spPr>
          <a:xfrm>
            <a:off x="762535" y="5064150"/>
            <a:ext cx="9834057" cy="1248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900"/>
            </a:pPr>
            <a:r>
              <a:t>For example:</a:t>
            </a:r>
          </a:p>
          <a:p>
            <a:pPr lvl="1" marL="177800" indent="-177800" defTabSz="647700">
              <a:lnSpc>
                <a:spcPct val="110000"/>
              </a:lnSpc>
              <a:spcBef>
                <a:spcPts val="400"/>
              </a:spcBef>
              <a:buSzPct val="85000"/>
              <a:buFont typeface="Lucida Grande"/>
              <a:buChar char="‣"/>
              <a:defRPr sz="1900">
                <a:uFill>
                  <a:solidFill>
                    <a:srgbClr val="000000"/>
                  </a:solidFill>
                </a:uFill>
              </a:defRPr>
            </a:pPr>
            <a:r>
              <a:t>Select the text inside all the &lt;p&gt; elements on a page</a:t>
            </a:r>
          </a:p>
          <a:p>
            <a:pPr lvl="1" marL="177800" indent="-177800" defTabSz="647700">
              <a:lnSpc>
                <a:spcPct val="110000"/>
              </a:lnSpc>
              <a:spcBef>
                <a:spcPts val="400"/>
              </a:spcBef>
              <a:buSzPct val="85000"/>
              <a:buFont typeface="Lucida Grande"/>
              <a:buChar char="‣"/>
              <a:defRPr sz="1900">
                <a:uFill>
                  <a:solidFill>
                    <a:srgbClr val="000000"/>
                  </a:solidFill>
                </a:uFill>
              </a:defRPr>
            </a:pPr>
            <a:r>
              <a:t>Select the element that has the id attribute with a value of </a:t>
            </a:r>
            <a:r>
              <a:rPr>
                <a:latin typeface="News706BT-BoldC"/>
                <a:ea typeface="News706BT-BoldC"/>
                <a:cs typeface="News706BT-BoldC"/>
                <a:sym typeface="News706BT-BoldC"/>
              </a:rPr>
              <a:t>email</a:t>
            </a:r>
          </a:p>
          <a:p>
            <a:pPr lvl="1" marL="246944" indent="-246944" defTabSz="647700">
              <a:lnSpc>
                <a:spcPct val="110000"/>
              </a:lnSpc>
              <a:spcBef>
                <a:spcPts val="400"/>
              </a:spcBef>
              <a:buSzPct val="85000"/>
              <a:buFont typeface="Lucida Grande"/>
              <a:buChar char="‣"/>
              <a:defRPr sz="1900">
                <a:uFill>
                  <a:solidFill>
                    <a:srgbClr val="000000"/>
                  </a:solidFill>
                </a:uFill>
              </a:defRPr>
            </a:pPr>
            <a:r>
              <a:t>Find out what the user entered into a text input when they submit a form</a:t>
            </a:r>
          </a:p>
        </p:txBody>
      </p:sp>
      <p:sp>
        <p:nvSpPr>
          <p:cNvPr id="429" name="Shape 429"/>
          <p:cNvSpPr/>
          <p:nvPr/>
        </p:nvSpPr>
        <p:spPr>
          <a:xfrm>
            <a:off x="714724" y="4416412"/>
            <a:ext cx="10599335" cy="383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>
                <a:latin typeface="News706BT-ItalicC"/>
                <a:ea typeface="News706BT-ItalicC"/>
                <a:cs typeface="News706BT-ItalicC"/>
                <a:sym typeface="News706BT-ItalicC"/>
              </a:defRPr>
            </a:lvl1pPr>
          </a:lstStyle>
          <a:p>
            <a:pPr/>
            <a:r>
              <a:t>You can use JS to select any element, attribute or text from an HTML page.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32" name="Shape 432"/>
          <p:cNvSpPr/>
          <p:nvPr/>
        </p:nvSpPr>
        <p:spPr>
          <a:xfrm>
            <a:off x="647700" y="720095"/>
            <a:ext cx="7721600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>
              <a:defRPr cap="none" spc="0"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What Javascript Can Do!</a:t>
            </a:r>
          </a:p>
        </p:txBody>
      </p:sp>
      <p:sp>
        <p:nvSpPr>
          <p:cNvPr id="433" name="Shape 433"/>
          <p:cNvSpPr/>
          <p:nvPr/>
        </p:nvSpPr>
        <p:spPr>
          <a:xfrm>
            <a:off x="698088" y="1670049"/>
            <a:ext cx="1970061" cy="1970061"/>
          </a:xfrm>
          <a:prstGeom prst="roundRect">
            <a:avLst>
              <a:gd name="adj" fmla="val 15000"/>
            </a:avLst>
          </a:prstGeom>
          <a:solidFill>
            <a:srgbClr val="FFD800">
              <a:alpha val="562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434" name="Shape 434"/>
          <p:cNvSpPr/>
          <p:nvPr/>
        </p:nvSpPr>
        <p:spPr>
          <a:xfrm>
            <a:off x="3935530" y="1670049"/>
            <a:ext cx="1970061" cy="1970061"/>
          </a:xfrm>
          <a:prstGeom prst="roundRect">
            <a:avLst>
              <a:gd name="adj" fmla="val 15000"/>
            </a:avLst>
          </a:prstGeom>
          <a:solidFill>
            <a:srgbClr val="5FCBC8"/>
          </a:solidFill>
          <a:ln w="63500">
            <a:solidFill>
              <a:srgbClr val="E93F3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435" name="Shape 435"/>
          <p:cNvSpPr/>
          <p:nvPr/>
        </p:nvSpPr>
        <p:spPr>
          <a:xfrm>
            <a:off x="7172972" y="1670049"/>
            <a:ext cx="1970061" cy="1970061"/>
          </a:xfrm>
          <a:prstGeom prst="roundRect">
            <a:avLst>
              <a:gd name="adj" fmla="val 15000"/>
            </a:avLst>
          </a:prstGeom>
          <a:solidFill>
            <a:srgbClr val="F1AFC3">
              <a:alpha val="562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436" name="Shape 436"/>
          <p:cNvSpPr/>
          <p:nvPr/>
        </p:nvSpPr>
        <p:spPr>
          <a:xfrm>
            <a:off x="10410413" y="1670049"/>
            <a:ext cx="1970061" cy="1970061"/>
          </a:xfrm>
          <a:prstGeom prst="roundRect">
            <a:avLst>
              <a:gd name="adj" fmla="val 15000"/>
            </a:avLst>
          </a:prstGeom>
          <a:solidFill>
            <a:srgbClr val="E93F34">
              <a:alpha val="562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437" name="Shape 437"/>
          <p:cNvSpPr/>
          <p:nvPr/>
        </p:nvSpPr>
        <p:spPr>
          <a:xfrm>
            <a:off x="1070318" y="2684597"/>
            <a:ext cx="1225601" cy="711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Access</a:t>
            </a:r>
          </a:p>
          <a:p>
            <a:pPr algn="ctr"/>
            <a:r>
              <a:t>Content</a:t>
            </a:r>
          </a:p>
        </p:txBody>
      </p:sp>
      <p:sp>
        <p:nvSpPr>
          <p:cNvPr id="438" name="Shape 438"/>
          <p:cNvSpPr/>
          <p:nvPr/>
        </p:nvSpPr>
        <p:spPr>
          <a:xfrm>
            <a:off x="4307760" y="2684597"/>
            <a:ext cx="1225601" cy="711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Modify</a:t>
            </a:r>
          </a:p>
          <a:p>
            <a:pPr algn="ctr"/>
            <a:r>
              <a:t>Content</a:t>
            </a:r>
          </a:p>
        </p:txBody>
      </p:sp>
      <p:sp>
        <p:nvSpPr>
          <p:cNvPr id="439" name="Shape 439"/>
          <p:cNvSpPr/>
          <p:nvPr/>
        </p:nvSpPr>
        <p:spPr>
          <a:xfrm>
            <a:off x="7438216" y="2684597"/>
            <a:ext cx="1439572" cy="711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Program</a:t>
            </a:r>
          </a:p>
          <a:p>
            <a:pPr algn="ctr"/>
            <a:r>
              <a:t>Rules</a:t>
            </a:r>
          </a:p>
        </p:txBody>
      </p:sp>
      <p:sp>
        <p:nvSpPr>
          <p:cNvPr id="440" name="Shape 440"/>
          <p:cNvSpPr/>
          <p:nvPr/>
        </p:nvSpPr>
        <p:spPr>
          <a:xfrm>
            <a:off x="10719245" y="2684597"/>
            <a:ext cx="1352398" cy="711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React to</a:t>
            </a:r>
          </a:p>
          <a:p>
            <a:pPr algn="ctr"/>
            <a:r>
              <a:t>Events</a:t>
            </a:r>
          </a:p>
        </p:txBody>
      </p:sp>
      <p:sp>
        <p:nvSpPr>
          <p:cNvPr id="441" name="Shape 441"/>
          <p:cNvSpPr/>
          <p:nvPr/>
        </p:nvSpPr>
        <p:spPr>
          <a:xfrm>
            <a:off x="1443025" y="1797049"/>
            <a:ext cx="480188" cy="94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42" name="Shape 442"/>
          <p:cNvSpPr/>
          <p:nvPr/>
        </p:nvSpPr>
        <p:spPr>
          <a:xfrm>
            <a:off x="4680467" y="1797049"/>
            <a:ext cx="480188" cy="94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43" name="Shape 443"/>
          <p:cNvSpPr/>
          <p:nvPr/>
        </p:nvSpPr>
        <p:spPr>
          <a:xfrm>
            <a:off x="7917908" y="1797049"/>
            <a:ext cx="480188" cy="94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44" name="Shape 444"/>
          <p:cNvSpPr/>
          <p:nvPr/>
        </p:nvSpPr>
        <p:spPr>
          <a:xfrm>
            <a:off x="11155350" y="1797049"/>
            <a:ext cx="480188" cy="94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45" name="Shape 445"/>
          <p:cNvSpPr/>
          <p:nvPr/>
        </p:nvSpPr>
        <p:spPr>
          <a:xfrm>
            <a:off x="762535" y="5064150"/>
            <a:ext cx="9834057" cy="1248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900"/>
            </a:pPr>
            <a:r>
              <a:t>For example:</a:t>
            </a:r>
          </a:p>
          <a:p>
            <a:pPr lvl="1" marL="177800" indent="-177800" defTabSz="647700">
              <a:lnSpc>
                <a:spcPct val="110000"/>
              </a:lnSpc>
              <a:spcBef>
                <a:spcPts val="400"/>
              </a:spcBef>
              <a:buSzPct val="85000"/>
              <a:buFont typeface="Lucida Grande"/>
              <a:buChar char="‣"/>
              <a:defRPr sz="1900">
                <a:uFill>
                  <a:solidFill>
                    <a:srgbClr val="000000"/>
                  </a:solidFill>
                </a:uFill>
              </a:defRPr>
            </a:pPr>
            <a:r>
              <a:t>Add an error message below a form</a:t>
            </a:r>
          </a:p>
          <a:p>
            <a:pPr lvl="1" marL="177800" indent="-177800" defTabSz="647700">
              <a:lnSpc>
                <a:spcPct val="110000"/>
              </a:lnSpc>
              <a:spcBef>
                <a:spcPts val="400"/>
              </a:spcBef>
              <a:buSzPct val="85000"/>
              <a:buFont typeface="Lucida Grande"/>
              <a:buChar char="‣"/>
              <a:defRPr sz="1900">
                <a:uFill>
                  <a:solidFill>
                    <a:srgbClr val="000000"/>
                  </a:solidFill>
                </a:uFill>
              </a:defRPr>
            </a:pPr>
            <a:r>
              <a:t>Change the size, position, color, or other styles for an element</a:t>
            </a:r>
          </a:p>
          <a:p>
            <a:pPr marL="246944" indent="-246944" defTabSz="647700">
              <a:lnSpc>
                <a:spcPct val="110000"/>
              </a:lnSpc>
              <a:spcBef>
                <a:spcPts val="400"/>
              </a:spcBef>
              <a:buSzPct val="85000"/>
              <a:buFont typeface="Lucida Grande"/>
              <a:buChar char="‣"/>
              <a:defRPr sz="1900">
                <a:uFill>
                  <a:solidFill>
                    <a:srgbClr val="000000"/>
                  </a:solidFill>
                </a:uFill>
              </a:defRPr>
            </a:pPr>
            <a:r>
              <a:t>Add or remove a class from elements to trigger new CSS rules for those elements</a:t>
            </a:r>
          </a:p>
        </p:txBody>
      </p:sp>
      <p:sp>
        <p:nvSpPr>
          <p:cNvPr id="446" name="Shape 446"/>
          <p:cNvSpPr/>
          <p:nvPr/>
        </p:nvSpPr>
        <p:spPr>
          <a:xfrm>
            <a:off x="714724" y="4416412"/>
            <a:ext cx="10599335" cy="383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>
                <a:latin typeface="News706BT-ItalicC"/>
                <a:ea typeface="News706BT-ItalicC"/>
                <a:cs typeface="News706BT-ItalicC"/>
                <a:sym typeface="News706BT-ItalicC"/>
              </a:defRPr>
            </a:lvl1pPr>
          </a:lstStyle>
          <a:p>
            <a:pPr/>
            <a:r>
              <a:t>You can use JS to add elements, attributes and text to the page (or remove them)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49" name="Shape 449"/>
          <p:cNvSpPr/>
          <p:nvPr/>
        </p:nvSpPr>
        <p:spPr>
          <a:xfrm>
            <a:off x="647700" y="720095"/>
            <a:ext cx="7721600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>
              <a:defRPr cap="none" spc="0"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What Javascript Can Do - Modifying content</a:t>
            </a:r>
          </a:p>
        </p:txBody>
      </p:sp>
      <p:pic>
        <p:nvPicPr>
          <p:cNvPr id="450" name="Screen Shot 2015-05-30 at 1.13.1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1943" y="1454062"/>
            <a:ext cx="6573114" cy="5488143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Shape 451"/>
          <p:cNvSpPr/>
          <p:nvPr/>
        </p:nvSpPr>
        <p:spPr>
          <a:xfrm>
            <a:off x="8493211" y="3507087"/>
            <a:ext cx="3440807" cy="73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17999"/>
              </a:lnSpc>
              <a:defRPr sz="2200">
                <a:uFillTx/>
              </a:defRPr>
            </a:lvl1pPr>
          </a:lstStyle>
          <a:p>
            <a:pPr/>
            <a:r>
              <a:t>Add an error message (and styles) to a form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56" name="Shape 456"/>
          <p:cNvSpPr/>
          <p:nvPr/>
        </p:nvSpPr>
        <p:spPr>
          <a:xfrm>
            <a:off x="647700" y="720095"/>
            <a:ext cx="7721600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>
              <a:defRPr cap="none" spc="0"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What Javascript Can Do - Modifying content</a:t>
            </a:r>
          </a:p>
        </p:txBody>
      </p:sp>
      <p:pic>
        <p:nvPicPr>
          <p:cNvPr id="457" name="Screen Shot 2015-05-30 at 1.14.34 PM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286"/>
          <a:stretch>
            <a:fillRect/>
          </a:stretch>
        </p:blipFill>
        <p:spPr>
          <a:xfrm>
            <a:off x="4543391" y="1706055"/>
            <a:ext cx="3208783" cy="4473872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Shape 458"/>
          <p:cNvSpPr/>
          <p:nvPr/>
        </p:nvSpPr>
        <p:spPr>
          <a:xfrm>
            <a:off x="2171883" y="6660520"/>
            <a:ext cx="7951751" cy="383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17999"/>
              </a:lnSpc>
              <a:defRPr sz="2200">
                <a:uFillTx/>
              </a:defRPr>
            </a:lvl1pPr>
          </a:lstStyle>
          <a:p>
            <a:pPr/>
            <a:r>
              <a:t>Change the size, position, color, or other styles for an element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63" name="Shape 463"/>
          <p:cNvSpPr/>
          <p:nvPr/>
        </p:nvSpPr>
        <p:spPr>
          <a:xfrm>
            <a:off x="647700" y="720095"/>
            <a:ext cx="7721600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>
              <a:defRPr cap="none" spc="0"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What Javascript Can Do!</a:t>
            </a:r>
          </a:p>
        </p:txBody>
      </p:sp>
      <p:sp>
        <p:nvSpPr>
          <p:cNvPr id="464" name="Shape 464"/>
          <p:cNvSpPr/>
          <p:nvPr/>
        </p:nvSpPr>
        <p:spPr>
          <a:xfrm>
            <a:off x="698088" y="1670049"/>
            <a:ext cx="1970061" cy="1970061"/>
          </a:xfrm>
          <a:prstGeom prst="roundRect">
            <a:avLst>
              <a:gd name="adj" fmla="val 15000"/>
            </a:avLst>
          </a:prstGeom>
          <a:solidFill>
            <a:srgbClr val="FFD800">
              <a:alpha val="561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465" name="Shape 465"/>
          <p:cNvSpPr/>
          <p:nvPr/>
        </p:nvSpPr>
        <p:spPr>
          <a:xfrm>
            <a:off x="3935530" y="1670049"/>
            <a:ext cx="1970061" cy="1970061"/>
          </a:xfrm>
          <a:prstGeom prst="roundRect">
            <a:avLst>
              <a:gd name="adj" fmla="val 15000"/>
            </a:avLst>
          </a:prstGeom>
          <a:solidFill>
            <a:srgbClr val="5FCBC8">
              <a:alpha val="561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466" name="Shape 466"/>
          <p:cNvSpPr/>
          <p:nvPr/>
        </p:nvSpPr>
        <p:spPr>
          <a:xfrm>
            <a:off x="7172972" y="1670049"/>
            <a:ext cx="1970061" cy="1970061"/>
          </a:xfrm>
          <a:prstGeom prst="roundRect">
            <a:avLst>
              <a:gd name="adj" fmla="val 15000"/>
            </a:avLst>
          </a:prstGeom>
          <a:solidFill>
            <a:srgbClr val="F1AFC3"/>
          </a:solidFill>
          <a:ln w="63500">
            <a:solidFill>
              <a:srgbClr val="E93F3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467" name="Shape 467"/>
          <p:cNvSpPr/>
          <p:nvPr/>
        </p:nvSpPr>
        <p:spPr>
          <a:xfrm>
            <a:off x="10410413" y="1670049"/>
            <a:ext cx="1970061" cy="1970061"/>
          </a:xfrm>
          <a:prstGeom prst="roundRect">
            <a:avLst>
              <a:gd name="adj" fmla="val 15000"/>
            </a:avLst>
          </a:prstGeom>
          <a:solidFill>
            <a:srgbClr val="E93F34">
              <a:alpha val="561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468" name="Shape 468"/>
          <p:cNvSpPr/>
          <p:nvPr/>
        </p:nvSpPr>
        <p:spPr>
          <a:xfrm>
            <a:off x="1070318" y="2684597"/>
            <a:ext cx="1225601" cy="711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Access</a:t>
            </a:r>
          </a:p>
          <a:p>
            <a:pPr algn="ctr"/>
            <a:r>
              <a:t>Content</a:t>
            </a:r>
          </a:p>
        </p:txBody>
      </p:sp>
      <p:sp>
        <p:nvSpPr>
          <p:cNvPr id="469" name="Shape 469"/>
          <p:cNvSpPr/>
          <p:nvPr/>
        </p:nvSpPr>
        <p:spPr>
          <a:xfrm>
            <a:off x="4307760" y="2684597"/>
            <a:ext cx="1225601" cy="711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Modify</a:t>
            </a:r>
          </a:p>
          <a:p>
            <a:pPr algn="ctr"/>
            <a:r>
              <a:t>Content</a:t>
            </a:r>
          </a:p>
        </p:txBody>
      </p:sp>
      <p:sp>
        <p:nvSpPr>
          <p:cNvPr id="470" name="Shape 470"/>
          <p:cNvSpPr/>
          <p:nvPr/>
        </p:nvSpPr>
        <p:spPr>
          <a:xfrm>
            <a:off x="7438216" y="2684597"/>
            <a:ext cx="1439572" cy="711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Program</a:t>
            </a:r>
          </a:p>
          <a:p>
            <a:pPr algn="ctr"/>
            <a:r>
              <a:t>Rules</a:t>
            </a:r>
          </a:p>
        </p:txBody>
      </p:sp>
      <p:sp>
        <p:nvSpPr>
          <p:cNvPr id="471" name="Shape 471"/>
          <p:cNvSpPr/>
          <p:nvPr/>
        </p:nvSpPr>
        <p:spPr>
          <a:xfrm>
            <a:off x="10719245" y="2684597"/>
            <a:ext cx="1352398" cy="711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React to</a:t>
            </a:r>
          </a:p>
          <a:p>
            <a:pPr algn="ctr"/>
            <a:r>
              <a:t>Events</a:t>
            </a:r>
          </a:p>
        </p:txBody>
      </p:sp>
      <p:sp>
        <p:nvSpPr>
          <p:cNvPr id="472" name="Shape 472"/>
          <p:cNvSpPr/>
          <p:nvPr/>
        </p:nvSpPr>
        <p:spPr>
          <a:xfrm>
            <a:off x="1443025" y="1797049"/>
            <a:ext cx="480188" cy="94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73" name="Shape 473"/>
          <p:cNvSpPr/>
          <p:nvPr/>
        </p:nvSpPr>
        <p:spPr>
          <a:xfrm>
            <a:off x="4680467" y="1797049"/>
            <a:ext cx="480188" cy="94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74" name="Shape 474"/>
          <p:cNvSpPr/>
          <p:nvPr/>
        </p:nvSpPr>
        <p:spPr>
          <a:xfrm>
            <a:off x="7917908" y="1797049"/>
            <a:ext cx="480188" cy="94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75" name="Shape 475"/>
          <p:cNvSpPr/>
          <p:nvPr/>
        </p:nvSpPr>
        <p:spPr>
          <a:xfrm>
            <a:off x="11155350" y="1797049"/>
            <a:ext cx="480188" cy="94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76" name="Shape 476"/>
          <p:cNvSpPr/>
          <p:nvPr/>
        </p:nvSpPr>
        <p:spPr>
          <a:xfrm>
            <a:off x="762535" y="5064150"/>
            <a:ext cx="9834057" cy="1882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900"/>
            </a:pPr>
            <a:r>
              <a:t>For example:</a:t>
            </a:r>
          </a:p>
          <a:p>
            <a:pPr lvl="1" marL="177800" indent="-177800" defTabSz="647700">
              <a:lnSpc>
                <a:spcPct val="110000"/>
              </a:lnSpc>
              <a:spcBef>
                <a:spcPts val="400"/>
              </a:spcBef>
              <a:buSzPct val="85000"/>
              <a:buFont typeface="Lucida Grande"/>
              <a:buChar char="‣"/>
              <a:defRPr sz="1900">
                <a:uFill>
                  <a:solidFill>
                    <a:srgbClr val="000000"/>
                  </a:solidFill>
                </a:uFill>
              </a:defRPr>
            </a:pPr>
            <a:r>
              <a:t>Have images/text fade in as the user scrolls down the page</a:t>
            </a:r>
          </a:p>
          <a:p>
            <a:pPr lvl="1" marL="177800" indent="-177800" defTabSz="647700">
              <a:lnSpc>
                <a:spcPct val="110000"/>
              </a:lnSpc>
              <a:spcBef>
                <a:spcPts val="400"/>
              </a:spcBef>
              <a:buSzPct val="85000"/>
              <a:buFont typeface="Lucida Grande"/>
              <a:buChar char="‣"/>
              <a:defRPr sz="1900">
                <a:uFill>
                  <a:solidFill>
                    <a:srgbClr val="000000"/>
                  </a:solidFill>
                </a:uFill>
              </a:defRPr>
            </a:pPr>
            <a:r>
              <a:t>Check to make sure the user has entered a valid email address into a form and display an error message if not</a:t>
            </a:r>
          </a:p>
          <a:p>
            <a:pPr lvl="1" marL="177800" indent="-177800" defTabSz="647700">
              <a:lnSpc>
                <a:spcPct val="110000"/>
              </a:lnSpc>
              <a:spcBef>
                <a:spcPts val="400"/>
              </a:spcBef>
              <a:buSzPct val="85000"/>
              <a:buFont typeface="Lucida Grande"/>
              <a:buChar char="‣"/>
              <a:defRPr sz="1900">
                <a:uFill>
                  <a:solidFill>
                    <a:srgbClr val="000000"/>
                  </a:solidFill>
                </a:uFill>
              </a:defRPr>
            </a:pPr>
            <a:r>
              <a:t>Open a chat panel when the user clicks on a 'Chat with Us' button</a:t>
            </a:r>
          </a:p>
          <a:p>
            <a:pPr lvl="1" marL="177800" indent="-177800" defTabSz="647700">
              <a:lnSpc>
                <a:spcPct val="110000"/>
              </a:lnSpc>
              <a:spcBef>
                <a:spcPts val="400"/>
              </a:spcBef>
              <a:buSzPct val="85000"/>
              <a:buFont typeface="Lucida Grande"/>
              <a:buChar char="‣"/>
              <a:defRPr sz="1900">
                <a:uFill>
                  <a:solidFill>
                    <a:srgbClr val="000000"/>
                  </a:solidFill>
                </a:uFill>
              </a:defRPr>
            </a:pPr>
            <a:r>
              <a:t>Filter data when the user selects a filter</a:t>
            </a:r>
          </a:p>
        </p:txBody>
      </p:sp>
      <p:sp>
        <p:nvSpPr>
          <p:cNvPr id="477" name="Shape 477"/>
          <p:cNvSpPr/>
          <p:nvPr/>
        </p:nvSpPr>
        <p:spPr>
          <a:xfrm>
            <a:off x="714724" y="4416412"/>
            <a:ext cx="10599335" cy="383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>
                <a:latin typeface="News706BT-ItalicC"/>
                <a:ea typeface="News706BT-ItalicC"/>
                <a:cs typeface="News706BT-ItalicC"/>
                <a:sym typeface="News706BT-ItalicC"/>
              </a:defRPr>
            </a:lvl1pPr>
          </a:lstStyle>
          <a:p>
            <a:pPr/>
            <a:r>
              <a:t>You can specify a set of steps (instructions)  for the browser to follow.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0" name="Shape 480"/>
          <p:cNvSpPr/>
          <p:nvPr/>
        </p:nvSpPr>
        <p:spPr>
          <a:xfrm>
            <a:off x="647700" y="720095"/>
            <a:ext cx="7721600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>
              <a:defRPr cap="none" spc="0"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What Javascript Can Do - Program rules</a:t>
            </a:r>
          </a:p>
        </p:txBody>
      </p:sp>
      <p:sp>
        <p:nvSpPr>
          <p:cNvPr id="481" name="Shape 481"/>
          <p:cNvSpPr/>
          <p:nvPr/>
        </p:nvSpPr>
        <p:spPr>
          <a:xfrm>
            <a:off x="3904805" y="6645738"/>
            <a:ext cx="5195190" cy="383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17999"/>
              </a:lnSpc>
              <a:defRPr sz="2200">
                <a:uFillTx/>
              </a:defRPr>
            </a:lvl1pPr>
          </a:lstStyle>
          <a:p>
            <a:pPr/>
            <a:r>
              <a:t>Filter data when the user selects a filter</a:t>
            </a:r>
          </a:p>
        </p:txBody>
      </p:sp>
      <p:pic>
        <p:nvPicPr>
          <p:cNvPr id="482" name="Screen Shot 2015-05-30 at 1.22.0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04102" y="1797049"/>
            <a:ext cx="8196596" cy="39515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/>
        </p:nvSpPr>
        <p:spPr>
          <a:xfrm>
            <a:off x="2923697" y="3340099"/>
            <a:ext cx="715740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i="1" sz="3400">
                <a:latin typeface="News Gothic MT"/>
                <a:ea typeface="News Gothic MT"/>
                <a:cs typeface="News Gothic MT"/>
                <a:sym typeface="News Gothic MT"/>
              </a:defRPr>
            </a:lvl1pPr>
          </a:lstStyle>
          <a:p>
            <a:pPr/>
            <a:r>
              <a:t>“Confused how to set up a Sass file.“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7" name="Shape 487"/>
          <p:cNvSpPr/>
          <p:nvPr/>
        </p:nvSpPr>
        <p:spPr>
          <a:xfrm>
            <a:off x="647700" y="720095"/>
            <a:ext cx="7721600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>
              <a:defRPr cap="none" spc="0"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What Javascript Can Do!</a:t>
            </a:r>
          </a:p>
        </p:txBody>
      </p:sp>
      <p:sp>
        <p:nvSpPr>
          <p:cNvPr id="488" name="Shape 488"/>
          <p:cNvSpPr/>
          <p:nvPr/>
        </p:nvSpPr>
        <p:spPr>
          <a:xfrm>
            <a:off x="698088" y="1670049"/>
            <a:ext cx="1970061" cy="1970061"/>
          </a:xfrm>
          <a:prstGeom prst="roundRect">
            <a:avLst>
              <a:gd name="adj" fmla="val 15000"/>
            </a:avLst>
          </a:prstGeom>
          <a:solidFill>
            <a:srgbClr val="FFD800">
              <a:alpha val="5561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489" name="Shape 489"/>
          <p:cNvSpPr/>
          <p:nvPr/>
        </p:nvSpPr>
        <p:spPr>
          <a:xfrm>
            <a:off x="3935530" y="1670049"/>
            <a:ext cx="1970061" cy="1970061"/>
          </a:xfrm>
          <a:prstGeom prst="roundRect">
            <a:avLst>
              <a:gd name="adj" fmla="val 15000"/>
            </a:avLst>
          </a:prstGeom>
          <a:solidFill>
            <a:srgbClr val="5FCBC8">
              <a:alpha val="5561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490" name="Shape 490"/>
          <p:cNvSpPr/>
          <p:nvPr/>
        </p:nvSpPr>
        <p:spPr>
          <a:xfrm>
            <a:off x="7172972" y="1670049"/>
            <a:ext cx="1970061" cy="1970061"/>
          </a:xfrm>
          <a:prstGeom prst="roundRect">
            <a:avLst>
              <a:gd name="adj" fmla="val 15000"/>
            </a:avLst>
          </a:prstGeom>
          <a:solidFill>
            <a:srgbClr val="F1AFC3">
              <a:alpha val="5561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491" name="Shape 491"/>
          <p:cNvSpPr/>
          <p:nvPr/>
        </p:nvSpPr>
        <p:spPr>
          <a:xfrm>
            <a:off x="10410413" y="1670049"/>
            <a:ext cx="1970061" cy="1970061"/>
          </a:xfrm>
          <a:prstGeom prst="roundRect">
            <a:avLst>
              <a:gd name="adj" fmla="val 15000"/>
            </a:avLst>
          </a:prstGeom>
          <a:solidFill>
            <a:srgbClr val="E93F3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492" name="Shape 492"/>
          <p:cNvSpPr/>
          <p:nvPr/>
        </p:nvSpPr>
        <p:spPr>
          <a:xfrm>
            <a:off x="1070318" y="2684597"/>
            <a:ext cx="1225601" cy="711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Access</a:t>
            </a:r>
          </a:p>
          <a:p>
            <a:pPr algn="ctr"/>
            <a:r>
              <a:t>Content</a:t>
            </a:r>
          </a:p>
        </p:txBody>
      </p:sp>
      <p:sp>
        <p:nvSpPr>
          <p:cNvPr id="493" name="Shape 493"/>
          <p:cNvSpPr/>
          <p:nvPr/>
        </p:nvSpPr>
        <p:spPr>
          <a:xfrm>
            <a:off x="4307760" y="2684597"/>
            <a:ext cx="1225601" cy="711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Modify</a:t>
            </a:r>
          </a:p>
          <a:p>
            <a:pPr algn="ctr"/>
            <a:r>
              <a:t>Content</a:t>
            </a:r>
          </a:p>
        </p:txBody>
      </p:sp>
      <p:sp>
        <p:nvSpPr>
          <p:cNvPr id="494" name="Shape 494"/>
          <p:cNvSpPr/>
          <p:nvPr/>
        </p:nvSpPr>
        <p:spPr>
          <a:xfrm>
            <a:off x="7438216" y="2684597"/>
            <a:ext cx="1439572" cy="711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Program</a:t>
            </a:r>
          </a:p>
          <a:p>
            <a:pPr algn="ctr"/>
            <a:r>
              <a:t>Rules</a:t>
            </a:r>
          </a:p>
        </p:txBody>
      </p:sp>
      <p:sp>
        <p:nvSpPr>
          <p:cNvPr id="495" name="Shape 495"/>
          <p:cNvSpPr/>
          <p:nvPr/>
        </p:nvSpPr>
        <p:spPr>
          <a:xfrm>
            <a:off x="10719245" y="2684597"/>
            <a:ext cx="1352398" cy="711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React to</a:t>
            </a:r>
          </a:p>
          <a:p>
            <a:pPr algn="ctr"/>
            <a:r>
              <a:t>Events</a:t>
            </a:r>
          </a:p>
        </p:txBody>
      </p:sp>
      <p:sp>
        <p:nvSpPr>
          <p:cNvPr id="496" name="Shape 496"/>
          <p:cNvSpPr/>
          <p:nvPr/>
        </p:nvSpPr>
        <p:spPr>
          <a:xfrm>
            <a:off x="1443025" y="1797049"/>
            <a:ext cx="480188" cy="94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97" name="Shape 497"/>
          <p:cNvSpPr/>
          <p:nvPr/>
        </p:nvSpPr>
        <p:spPr>
          <a:xfrm>
            <a:off x="4680467" y="1797049"/>
            <a:ext cx="480188" cy="94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98" name="Shape 498"/>
          <p:cNvSpPr/>
          <p:nvPr/>
        </p:nvSpPr>
        <p:spPr>
          <a:xfrm>
            <a:off x="7917908" y="1797049"/>
            <a:ext cx="480188" cy="94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99" name="Shape 499"/>
          <p:cNvSpPr/>
          <p:nvPr/>
        </p:nvSpPr>
        <p:spPr>
          <a:xfrm>
            <a:off x="11155350" y="1797049"/>
            <a:ext cx="480188" cy="94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500" name="Shape 500"/>
          <p:cNvSpPr/>
          <p:nvPr/>
        </p:nvSpPr>
        <p:spPr>
          <a:xfrm>
            <a:off x="762535" y="5064150"/>
            <a:ext cx="9834057" cy="1932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900"/>
            </a:pPr>
            <a:r>
              <a:t>For example:</a:t>
            </a:r>
          </a:p>
          <a:p>
            <a:pPr lvl="1" marL="177800" indent="-177800" defTabSz="647700">
              <a:lnSpc>
                <a:spcPct val="110000"/>
              </a:lnSpc>
              <a:spcBef>
                <a:spcPts val="400"/>
              </a:spcBef>
              <a:buSzPct val="85000"/>
              <a:buFont typeface="Lucida Grande"/>
              <a:buChar char="‣"/>
              <a:defRPr sz="1900">
                <a:uFill>
                  <a:solidFill>
                    <a:srgbClr val="000000"/>
                  </a:solidFill>
                </a:uFill>
              </a:defRPr>
            </a:pPr>
            <a:r>
              <a:t>When a button is clicked</a:t>
            </a:r>
          </a:p>
          <a:p>
            <a:pPr lvl="1" marL="177800" indent="-177800" defTabSz="647700">
              <a:lnSpc>
                <a:spcPct val="110000"/>
              </a:lnSpc>
              <a:spcBef>
                <a:spcPts val="400"/>
              </a:spcBef>
              <a:buSzPct val="85000"/>
              <a:buFont typeface="Lucida Grande"/>
              <a:buChar char="‣"/>
              <a:defRPr sz="1900">
                <a:uFill>
                  <a:solidFill>
                    <a:srgbClr val="000000"/>
                  </a:solidFill>
                </a:uFill>
              </a:defRPr>
            </a:pPr>
            <a:r>
              <a:t>When the cursor hovers over an element</a:t>
            </a:r>
          </a:p>
          <a:p>
            <a:pPr lvl="1" marL="177800" indent="-177800" defTabSz="647700">
              <a:lnSpc>
                <a:spcPct val="110000"/>
              </a:lnSpc>
              <a:spcBef>
                <a:spcPts val="400"/>
              </a:spcBef>
              <a:buSzPct val="85000"/>
              <a:buFont typeface="Lucida Grande"/>
              <a:buChar char="‣"/>
              <a:defRPr sz="1900">
                <a:uFill>
                  <a:solidFill>
                    <a:srgbClr val="000000"/>
                  </a:solidFill>
                </a:uFill>
              </a:defRPr>
            </a:pPr>
            <a:r>
              <a:t>When the user types information into a form</a:t>
            </a:r>
          </a:p>
          <a:p>
            <a:pPr lvl="1" marL="177800" indent="-177800" defTabSz="647700">
              <a:lnSpc>
                <a:spcPct val="110000"/>
              </a:lnSpc>
              <a:spcBef>
                <a:spcPts val="400"/>
              </a:spcBef>
              <a:buSzPct val="85000"/>
              <a:buFont typeface="Lucida Grande"/>
              <a:buChar char="‣"/>
              <a:defRPr sz="1900">
                <a:uFill>
                  <a:solidFill>
                    <a:srgbClr val="000000"/>
                  </a:solidFill>
                </a:uFill>
              </a:defRPr>
            </a:pPr>
            <a:r>
              <a:t>When a page has finished loading</a:t>
            </a:r>
          </a:p>
          <a:p>
            <a:pPr lvl="1" marL="177800" indent="-177800" defTabSz="647700">
              <a:lnSpc>
                <a:spcPct val="110000"/>
              </a:lnSpc>
              <a:spcBef>
                <a:spcPts val="400"/>
              </a:spcBef>
              <a:buSzPct val="85000"/>
              <a:buFont typeface="Lucida Grande"/>
              <a:buChar char="‣"/>
              <a:defRPr sz="1900">
                <a:uFill>
                  <a:solidFill>
                    <a:srgbClr val="000000"/>
                  </a:solidFill>
                </a:uFill>
              </a:defRPr>
            </a:pPr>
            <a:r>
              <a:t>When the user hits enter to submit a form</a:t>
            </a:r>
          </a:p>
        </p:txBody>
      </p:sp>
      <p:sp>
        <p:nvSpPr>
          <p:cNvPr id="501" name="Shape 501"/>
          <p:cNvSpPr/>
          <p:nvPr/>
        </p:nvSpPr>
        <p:spPr>
          <a:xfrm>
            <a:off x="714724" y="4400328"/>
            <a:ext cx="10599335" cy="383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>
                <a:latin typeface="News706BT-ItalicC"/>
                <a:ea typeface="News706BT-ItalicC"/>
                <a:cs typeface="News706BT-ItalicC"/>
                <a:sym typeface="News706BT-ItalicC"/>
              </a:defRPr>
            </a:lvl1pPr>
          </a:lstStyle>
          <a:p>
            <a:pPr/>
            <a:r>
              <a:t>You can specify that a script should run when an event occurs</a:t>
            </a:r>
          </a:p>
        </p:txBody>
      </p:sp>
      <p:pic>
        <p:nvPicPr>
          <p:cNvPr id="502" name="Screen Shot 2015-05-30 at 1.23.5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30869" y="5255870"/>
            <a:ext cx="3429001" cy="154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5" name="Shape 505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6" name="Shape 506"/>
          <p:cNvSpPr/>
          <p:nvPr/>
        </p:nvSpPr>
        <p:spPr>
          <a:xfrm>
            <a:off x="605366" y="720095"/>
            <a:ext cx="7721601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>
              <a:defRPr cap="none" spc="0"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Let's take a look</a:t>
            </a:r>
          </a:p>
        </p:txBody>
      </p:sp>
      <p:pic>
        <p:nvPicPr>
          <p:cNvPr id="507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8468" y="1478290"/>
            <a:ext cx="6187864" cy="4176809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Shape 508"/>
          <p:cNvSpPr/>
          <p:nvPr/>
        </p:nvSpPr>
        <p:spPr>
          <a:xfrm>
            <a:off x="5166918" y="5999273"/>
            <a:ext cx="2670964" cy="39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https://kinhr.com/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5FCB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635000" y="1638963"/>
            <a:ext cx="11734800" cy="115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cap="all" spc="-180" sz="9000">
                <a:solidFill>
                  <a:srgbClr val="FFFFFF"/>
                </a:solid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reading js</a:t>
            </a:r>
          </a:p>
        </p:txBody>
      </p:sp>
      <p:sp>
        <p:nvSpPr>
          <p:cNvPr id="511" name="Shape 511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12" name="Shape 512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13" name="Shape 513"/>
          <p:cNvSpPr/>
          <p:nvPr/>
        </p:nvSpPr>
        <p:spPr>
          <a:xfrm>
            <a:off x="635000" y="736600"/>
            <a:ext cx="7721600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>
              <a:defRPr cap="none" spc="0"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FEWD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16" name="Shape 516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17" name="Shape 517"/>
          <p:cNvSpPr/>
          <p:nvPr/>
        </p:nvSpPr>
        <p:spPr>
          <a:xfrm>
            <a:off x="635000" y="736600"/>
            <a:ext cx="9307957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Reading JS</a:t>
            </a:r>
          </a:p>
        </p:txBody>
      </p:sp>
      <p:sp>
        <p:nvSpPr>
          <p:cNvPr id="518" name="Shape 518"/>
          <p:cNvSpPr/>
          <p:nvPr/>
        </p:nvSpPr>
        <p:spPr>
          <a:xfrm>
            <a:off x="635000" y="1605825"/>
            <a:ext cx="11734801" cy="740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40631" indent="-240631">
              <a:lnSpc>
                <a:spcPct val="110000"/>
              </a:lnSpc>
              <a:buSzPct val="100000"/>
              <a:buChar char="‣"/>
            </a:pPr>
            <a:r>
              <a:t>When you are a child you learn to speak and read before you learn to write</a:t>
            </a:r>
          </a:p>
          <a:p>
            <a:pPr marL="240631" indent="-240631">
              <a:lnSpc>
                <a:spcPct val="110000"/>
              </a:lnSpc>
              <a:buSzPct val="100000"/>
              <a:buChar char="‣"/>
            </a:pPr>
            <a:r>
              <a:t>We learned to 'speak' JS with the discussion, video, and pseudo code</a:t>
            </a:r>
          </a:p>
        </p:txBody>
      </p:sp>
      <p:pic>
        <p:nvPicPr>
          <p:cNvPr id="519" name="ff9db6-binders-1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70137" y="3581178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83edd9-speech-bubble-1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1011" y="3581178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ffd800-pencil-128.png"/>
          <p:cNvPicPr>
            <a:picLocks noChangeAspect="1"/>
          </p:cNvPicPr>
          <p:nvPr/>
        </p:nvPicPr>
        <p:blipFill>
          <a:blip r:embed="rId4">
            <a:alphaModFix amt="42370"/>
            <a:extLst/>
          </a:blip>
          <a:stretch>
            <a:fillRect/>
          </a:stretch>
        </p:blipFill>
        <p:spPr>
          <a:xfrm>
            <a:off x="8979262" y="3581178"/>
            <a:ext cx="1625601" cy="162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24" name="Shape 524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25" name="Shape 525"/>
          <p:cNvSpPr/>
          <p:nvPr/>
        </p:nvSpPr>
        <p:spPr>
          <a:xfrm>
            <a:off x="605366" y="720095"/>
            <a:ext cx="7721601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>
              <a:defRPr cap="none" spc="0"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Reading js — Color Switcher walk through</a:t>
            </a:r>
          </a:p>
        </p:txBody>
      </p:sp>
      <p:pic>
        <p:nvPicPr>
          <p:cNvPr id="526" name="Code_along_ic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30852" y="2087585"/>
            <a:ext cx="3743096" cy="3858623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Shape 527"/>
          <p:cNvSpPr/>
          <p:nvPr/>
        </p:nvSpPr>
        <p:spPr>
          <a:xfrm>
            <a:off x="4743703" y="6475996"/>
            <a:ext cx="3517393" cy="393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Color Switcher CodePen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32" name="Shape 532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33" name="Shape 533"/>
          <p:cNvSpPr/>
          <p:nvPr/>
        </p:nvSpPr>
        <p:spPr>
          <a:xfrm>
            <a:off x="605366" y="720095"/>
            <a:ext cx="7721601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>
              <a:defRPr cap="none" spc="0"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Lab — Traffic light</a:t>
            </a:r>
          </a:p>
        </p:txBody>
      </p:sp>
      <p:pic>
        <p:nvPicPr>
          <p:cNvPr id="53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1650" y="1797049"/>
            <a:ext cx="4381500" cy="436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/>
        </p:nvSpPr>
        <p:spPr>
          <a:xfrm>
            <a:off x="3881732" y="2463618"/>
            <a:ext cx="7538509" cy="245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228600" indent="-228600">
              <a:spcBef>
                <a:spcPts val="1000"/>
              </a:spcBef>
              <a:buSzPct val="100000"/>
              <a:buFont typeface="Lucida Grande"/>
              <a:buChar char="‣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/>
            <a:r>
              <a:t>Predict DOM output / changes by reading JS code.</a:t>
            </a:r>
          </a:p>
        </p:txBody>
      </p:sp>
      <p:sp>
        <p:nvSpPr>
          <p:cNvPr id="537" name="Shape 537"/>
          <p:cNvSpPr/>
          <p:nvPr/>
        </p:nvSpPr>
        <p:spPr>
          <a:xfrm>
            <a:off x="3924300" y="4385454"/>
            <a:ext cx="1104900" cy="160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1000"/>
              </a:spcBef>
              <a:buFont typeface="Lucida Grande"/>
              <a:defRPr sz="2000">
                <a:uFill>
                  <a:solidFill>
                    <a:srgbClr val="000000"/>
                  </a:solidFill>
                </a:uFill>
                <a:latin typeface="News706BT-ItalicC"/>
                <a:ea typeface="News706BT-ItalicC"/>
                <a:cs typeface="News706BT-ItalicC"/>
                <a:sym typeface="News706BT-ItalicC"/>
              </a:defRPr>
            </a:lvl1pPr>
          </a:lstStyle>
          <a:p>
            <a:pPr/>
            <a:r>
              <a:t>30 min</a:t>
            </a:r>
          </a:p>
        </p:txBody>
      </p:sp>
      <p:sp>
        <p:nvSpPr>
          <p:cNvPr id="538" name="Shape 538"/>
          <p:cNvSpPr/>
          <p:nvPr/>
        </p:nvSpPr>
        <p:spPr>
          <a:xfrm>
            <a:off x="5444915" y="4394017"/>
            <a:ext cx="6934757" cy="1566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54000" indent="-254000">
              <a:spcBef>
                <a:spcPts val="1000"/>
              </a:spcBef>
              <a:buSzPct val="100000"/>
              <a:buAutoNum type="arabicPeriod" startAt="1"/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t>Take a look at the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Traffic Light</a:t>
            </a:r>
            <a:r>
              <a:t> code in Codepen</a:t>
            </a:r>
          </a:p>
          <a:p>
            <a:pPr marL="254000" indent="-254000">
              <a:spcBef>
                <a:spcPts val="1000"/>
              </a:spcBef>
              <a:buSzPct val="100000"/>
              <a:buAutoNum type="arabicPeriod" startAt="1"/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t>The yellow button changes the bulb to purple and the green light does not work.</a:t>
            </a:r>
          </a:p>
          <a:p>
            <a:pPr marL="254000" indent="-254000">
              <a:spcBef>
                <a:spcPts val="1000"/>
              </a:spcBef>
              <a:buSzPct val="100000"/>
              <a:buAutoNum type="arabicPeriod" startAt="1"/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t>Make some minor changes to the code so that the traffic light works correctly.</a:t>
            </a:r>
          </a:p>
        </p:txBody>
      </p:sp>
      <p:sp>
        <p:nvSpPr>
          <p:cNvPr id="539" name="Shape 539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40" name="Shape 540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543" name="Group 543"/>
          <p:cNvGrpSpPr/>
          <p:nvPr/>
        </p:nvGrpSpPr>
        <p:grpSpPr>
          <a:xfrm>
            <a:off x="1384300" y="3130550"/>
            <a:ext cx="1270000" cy="1270000"/>
            <a:chOff x="0" y="0"/>
            <a:chExt cx="1269999" cy="1269999"/>
          </a:xfrm>
        </p:grpSpPr>
        <p:pic>
          <p:nvPicPr>
            <p:cNvPr id="541" name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2" name="Shape 542"/>
            <p:cNvSpPr/>
            <p:nvPr/>
          </p:nvSpPr>
          <p:spPr>
            <a:xfrm>
              <a:off x="88900" y="543559"/>
              <a:ext cx="1079500" cy="2336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75000"/>
                </a:lnSpc>
                <a:buClr>
                  <a:srgbClr val="000000"/>
                </a:buClr>
                <a:defRPr spc="-36" sz="1800">
                  <a:solidFill>
                    <a:srgbClr val="FFFFFF"/>
                  </a:solidFill>
                  <a:latin typeface="PFDinTextCompPro-Bold"/>
                  <a:ea typeface="PFDinTextCompPro-Bold"/>
                  <a:cs typeface="PFDinTextCompPro-Bold"/>
                  <a:sym typeface="PFDinTextCompPro-Bold"/>
                </a:defRPr>
              </a:lvl1pPr>
            </a:lstStyle>
            <a:p>
              <a:pPr/>
              <a:r>
                <a:t>EXERCISE</a:t>
              </a:r>
            </a:p>
          </p:txBody>
        </p:sp>
      </p:grpSp>
      <p:sp>
        <p:nvSpPr>
          <p:cNvPr id="544" name="Shape 544"/>
          <p:cNvSpPr/>
          <p:nvPr/>
        </p:nvSpPr>
        <p:spPr>
          <a:xfrm flipV="1">
            <a:off x="3911600" y="4256537"/>
            <a:ext cx="3735026" cy="29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45" name="Shape 545"/>
          <p:cNvSpPr/>
          <p:nvPr/>
        </p:nvSpPr>
        <p:spPr>
          <a:xfrm>
            <a:off x="3911600" y="4002826"/>
            <a:ext cx="3733800" cy="254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cap="all" sz="20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TIMING</a:t>
            </a:r>
          </a:p>
        </p:txBody>
      </p:sp>
      <p:sp>
        <p:nvSpPr>
          <p:cNvPr id="546" name="Shape 546"/>
          <p:cNvSpPr/>
          <p:nvPr/>
        </p:nvSpPr>
        <p:spPr>
          <a:xfrm flipV="1">
            <a:off x="3881120" y="2334701"/>
            <a:ext cx="3735026" cy="290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47" name="Shape 547"/>
          <p:cNvSpPr/>
          <p:nvPr/>
        </p:nvSpPr>
        <p:spPr>
          <a:xfrm>
            <a:off x="3881120" y="2080991"/>
            <a:ext cx="37338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cap="all" sz="20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key objective</a:t>
            </a:r>
          </a:p>
        </p:txBody>
      </p:sp>
      <p:sp>
        <p:nvSpPr>
          <p:cNvPr id="548" name="Shape 548"/>
          <p:cNvSpPr/>
          <p:nvPr/>
        </p:nvSpPr>
        <p:spPr>
          <a:xfrm flipV="1">
            <a:off x="3225800" y="1803660"/>
            <a:ext cx="1" cy="4430478"/>
          </a:xfrm>
          <a:prstGeom prst="line">
            <a:avLst/>
          </a:prstGeom>
          <a:ln w="12700">
            <a:solidFill>
              <a:srgbClr val="EAEAEA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49" name="Shape 549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cap="all" spc="-64" sz="32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lab — Traffic Light</a:t>
            </a:r>
          </a:p>
        </p:txBody>
      </p:sp>
      <p:sp>
        <p:nvSpPr>
          <p:cNvPr id="550" name="Shape 550"/>
          <p:cNvSpPr/>
          <p:nvPr/>
        </p:nvSpPr>
        <p:spPr>
          <a:xfrm>
            <a:off x="3881732" y="3428817"/>
            <a:ext cx="6034486" cy="245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228600" indent="-228600">
              <a:spcBef>
                <a:spcPts val="1000"/>
              </a:spcBef>
              <a:buSzPct val="100000"/>
              <a:buFont typeface="Lucida Grande"/>
              <a:buChar char="‣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/>
            <a:r>
              <a:t>Partner</a:t>
            </a:r>
          </a:p>
        </p:txBody>
      </p:sp>
      <p:sp>
        <p:nvSpPr>
          <p:cNvPr id="551" name="Shape 551"/>
          <p:cNvSpPr/>
          <p:nvPr/>
        </p:nvSpPr>
        <p:spPr>
          <a:xfrm flipV="1">
            <a:off x="3881120" y="3299900"/>
            <a:ext cx="3735026" cy="29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52" name="Shape 552"/>
          <p:cNvSpPr/>
          <p:nvPr/>
        </p:nvSpPr>
        <p:spPr>
          <a:xfrm>
            <a:off x="3881120" y="3046190"/>
            <a:ext cx="3733801" cy="254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buFont typeface="Lucida Grande"/>
              <a:defRPr cap="all" sz="20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Type of exercise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5FCB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/>
        </p:nvSpPr>
        <p:spPr>
          <a:xfrm>
            <a:off x="635000" y="1638963"/>
            <a:ext cx="11734800" cy="115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cap="all" spc="-180" sz="9000">
                <a:solidFill>
                  <a:srgbClr val="FFFFFF"/>
                </a:solid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wireframes</a:t>
            </a:r>
          </a:p>
        </p:txBody>
      </p:sp>
      <p:sp>
        <p:nvSpPr>
          <p:cNvPr id="555" name="Shape 555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56" name="Shape 556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57" name="Shape 557"/>
          <p:cNvSpPr/>
          <p:nvPr/>
        </p:nvSpPr>
        <p:spPr>
          <a:xfrm>
            <a:off x="635000" y="736600"/>
            <a:ext cx="7721600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>
              <a:defRPr cap="none" spc="0"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FEWD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60" name="Shape 560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61" name="Shape 561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cap="all" spc="-64" sz="32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getting started</a:t>
            </a:r>
          </a:p>
        </p:txBody>
      </p:sp>
      <p:sp>
        <p:nvSpPr>
          <p:cNvPr id="562" name="Shape 562"/>
          <p:cNvSpPr/>
          <p:nvPr/>
        </p:nvSpPr>
        <p:spPr>
          <a:xfrm>
            <a:off x="1096357" y="1740878"/>
            <a:ext cx="2078990" cy="2078990"/>
          </a:xfrm>
          <a:prstGeom prst="ellipse">
            <a:avLst/>
          </a:prstGeom>
          <a:solidFill>
            <a:srgbClr val="FFD800"/>
          </a:solidFill>
          <a:ln w="50800">
            <a:solidFill>
              <a:srgbClr val="E93F3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563" name="Shape 563"/>
          <p:cNvSpPr/>
          <p:nvPr/>
        </p:nvSpPr>
        <p:spPr>
          <a:xfrm>
            <a:off x="1757880" y="2540113"/>
            <a:ext cx="755943" cy="525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IDEA</a:t>
            </a:r>
          </a:p>
        </p:txBody>
      </p:sp>
      <p:sp>
        <p:nvSpPr>
          <p:cNvPr id="564" name="Shape 564"/>
          <p:cNvSpPr/>
          <p:nvPr/>
        </p:nvSpPr>
        <p:spPr>
          <a:xfrm>
            <a:off x="683838" y="4625539"/>
            <a:ext cx="4389121" cy="525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FIND A COMPELLING PROBLEM:</a:t>
            </a:r>
          </a:p>
        </p:txBody>
      </p:sp>
      <p:sp>
        <p:nvSpPr>
          <p:cNvPr id="565" name="Shape 565"/>
          <p:cNvSpPr/>
          <p:nvPr/>
        </p:nvSpPr>
        <p:spPr>
          <a:xfrm>
            <a:off x="670498" y="5259822"/>
            <a:ext cx="7384521" cy="1145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4171" indent="-174171">
              <a:lnSpc>
                <a:spcPct val="120000"/>
              </a:lnSpc>
              <a:buSzPct val="70000"/>
              <a:buFont typeface="Lucida Grande"/>
              <a:buChar char="‣"/>
            </a:pPr>
            <a:r>
              <a:t>What problem are you solving? And for whom? </a:t>
            </a:r>
          </a:p>
          <a:p>
            <a:pPr marL="174171" indent="-174171">
              <a:lnSpc>
                <a:spcPct val="120000"/>
              </a:lnSpc>
              <a:buSzPct val="70000"/>
              <a:buFont typeface="Lucida Grande"/>
              <a:buChar char="‣"/>
            </a:pPr>
            <a:r>
              <a:t>How is your “customer” solving this problem now?</a:t>
            </a:r>
          </a:p>
          <a:p>
            <a:pPr marL="174171" indent="-174171">
              <a:lnSpc>
                <a:spcPct val="120000"/>
              </a:lnSpc>
              <a:buSzPct val="70000"/>
              <a:buFont typeface="Lucida Grande"/>
              <a:buChar char="‣"/>
            </a:pPr>
            <a:r>
              <a:t>Why is your proposed solution better?</a:t>
            </a:r>
          </a:p>
        </p:txBody>
      </p:sp>
      <p:sp>
        <p:nvSpPr>
          <p:cNvPr id="566" name="Shape 566"/>
          <p:cNvSpPr/>
          <p:nvPr/>
        </p:nvSpPr>
        <p:spPr>
          <a:xfrm>
            <a:off x="4003213" y="1715478"/>
            <a:ext cx="2078990" cy="2078990"/>
          </a:xfrm>
          <a:prstGeom prst="ellipse">
            <a:avLst/>
          </a:prstGeom>
          <a:solidFill>
            <a:srgbClr val="92F0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567" name="Shape 567"/>
          <p:cNvSpPr/>
          <p:nvPr/>
        </p:nvSpPr>
        <p:spPr>
          <a:xfrm>
            <a:off x="9740725" y="1715478"/>
            <a:ext cx="2078990" cy="2078990"/>
          </a:xfrm>
          <a:prstGeom prst="ellipse">
            <a:avLst/>
          </a:prstGeom>
          <a:solidFill>
            <a:srgbClr val="5FCBC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568" name="Shape 568"/>
          <p:cNvSpPr/>
          <p:nvPr/>
        </p:nvSpPr>
        <p:spPr>
          <a:xfrm>
            <a:off x="4237695" y="2540113"/>
            <a:ext cx="1673353" cy="525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PROTOTYPE</a:t>
            </a:r>
          </a:p>
        </p:txBody>
      </p:sp>
      <p:sp>
        <p:nvSpPr>
          <p:cNvPr id="569" name="Shape 569"/>
          <p:cNvSpPr/>
          <p:nvPr/>
        </p:nvSpPr>
        <p:spPr>
          <a:xfrm>
            <a:off x="10364320" y="2540113"/>
            <a:ext cx="831800" cy="525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570" name="Shape 570"/>
          <p:cNvSpPr/>
          <p:nvPr/>
        </p:nvSpPr>
        <p:spPr>
          <a:xfrm>
            <a:off x="6884668" y="1715478"/>
            <a:ext cx="2078991" cy="2078990"/>
          </a:xfrm>
          <a:prstGeom prst="ellipse">
            <a:avLst/>
          </a:prstGeom>
          <a:solidFill>
            <a:srgbClr val="FFB0C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571" name="Shape 571"/>
          <p:cNvSpPr/>
          <p:nvPr/>
        </p:nvSpPr>
        <p:spPr>
          <a:xfrm>
            <a:off x="7357807" y="2492082"/>
            <a:ext cx="1132714" cy="525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DESIGN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74" name="Shape 574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75" name="Shape 57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cap="all" spc="-64" sz="32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getting started</a:t>
            </a:r>
          </a:p>
        </p:txBody>
      </p:sp>
      <p:sp>
        <p:nvSpPr>
          <p:cNvPr id="576" name="Shape 576"/>
          <p:cNvSpPr/>
          <p:nvPr/>
        </p:nvSpPr>
        <p:spPr>
          <a:xfrm>
            <a:off x="1185085" y="1715478"/>
            <a:ext cx="2078990" cy="2078990"/>
          </a:xfrm>
          <a:prstGeom prst="ellipse">
            <a:avLst/>
          </a:prstGeom>
          <a:solidFill>
            <a:srgbClr val="FFD8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577" name="Shape 577"/>
          <p:cNvSpPr/>
          <p:nvPr/>
        </p:nvSpPr>
        <p:spPr>
          <a:xfrm>
            <a:off x="4003213" y="1740878"/>
            <a:ext cx="2078990" cy="2078990"/>
          </a:xfrm>
          <a:prstGeom prst="ellipse">
            <a:avLst/>
          </a:prstGeom>
          <a:solidFill>
            <a:srgbClr val="92F0E0"/>
          </a:solidFill>
          <a:ln w="50800">
            <a:solidFill>
              <a:srgbClr val="E93F3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578" name="Shape 578"/>
          <p:cNvSpPr/>
          <p:nvPr/>
        </p:nvSpPr>
        <p:spPr>
          <a:xfrm>
            <a:off x="1846608" y="2540113"/>
            <a:ext cx="755944" cy="525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IDEA</a:t>
            </a:r>
          </a:p>
        </p:txBody>
      </p:sp>
      <p:sp>
        <p:nvSpPr>
          <p:cNvPr id="579" name="Shape 579"/>
          <p:cNvSpPr/>
          <p:nvPr/>
        </p:nvSpPr>
        <p:spPr>
          <a:xfrm>
            <a:off x="634278" y="4300326"/>
            <a:ext cx="4984243" cy="525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A PICTURE IS WORTH 1000 WORDS:</a:t>
            </a:r>
          </a:p>
        </p:txBody>
      </p:sp>
      <p:sp>
        <p:nvSpPr>
          <p:cNvPr id="580" name="Shape 580"/>
          <p:cNvSpPr/>
          <p:nvPr/>
        </p:nvSpPr>
        <p:spPr>
          <a:xfrm>
            <a:off x="635720" y="4945191"/>
            <a:ext cx="11734802" cy="1897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74171" indent="-174171">
              <a:lnSpc>
                <a:spcPct val="120000"/>
              </a:lnSpc>
              <a:buSzPct val="70000"/>
              <a:buFont typeface="Lucida Grande"/>
              <a:buChar char="‣"/>
            </a:pPr>
            <a:r>
              <a:t>How will users most likely access my site?</a:t>
            </a:r>
          </a:p>
          <a:p>
            <a:pPr marL="174171" indent="-174171">
              <a:lnSpc>
                <a:spcPct val="120000"/>
              </a:lnSpc>
              <a:buSzPct val="70000"/>
              <a:buFont typeface="Lucida Grande"/>
              <a:buChar char="‣"/>
            </a:pPr>
            <a:r>
              <a:t>What type of content/information is most valuable? How will I structure things in a way that users will be able to easily find the most important information? </a:t>
            </a:r>
          </a:p>
          <a:p>
            <a:pPr marL="174171" indent="-174171">
              <a:lnSpc>
                <a:spcPct val="120000"/>
              </a:lnSpc>
              <a:buSzPct val="70000"/>
              <a:buFont typeface="Lucida Grande"/>
              <a:buChar char="‣"/>
            </a:pPr>
            <a:r>
              <a:t>How will users navigate the site? Will it be a single-page or multi-page site?</a:t>
            </a:r>
          </a:p>
          <a:p>
            <a:pPr marL="174171" indent="-174171">
              <a:lnSpc>
                <a:spcPct val="120000"/>
              </a:lnSpc>
              <a:buSzPct val="70000"/>
              <a:buFont typeface="Lucida Grande"/>
              <a:buChar char="‣"/>
            </a:pPr>
            <a:r>
              <a:t>What types of organizational structures are possible?</a:t>
            </a:r>
          </a:p>
        </p:txBody>
      </p:sp>
      <p:sp>
        <p:nvSpPr>
          <p:cNvPr id="581" name="Shape 581"/>
          <p:cNvSpPr/>
          <p:nvPr/>
        </p:nvSpPr>
        <p:spPr>
          <a:xfrm>
            <a:off x="9740725" y="1715478"/>
            <a:ext cx="2078990" cy="2078990"/>
          </a:xfrm>
          <a:prstGeom prst="ellipse">
            <a:avLst/>
          </a:prstGeom>
          <a:solidFill>
            <a:srgbClr val="5FCBC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582" name="Shape 582"/>
          <p:cNvSpPr/>
          <p:nvPr/>
        </p:nvSpPr>
        <p:spPr>
          <a:xfrm>
            <a:off x="4237695" y="2540113"/>
            <a:ext cx="1673353" cy="525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PROTOTYPE</a:t>
            </a:r>
          </a:p>
        </p:txBody>
      </p:sp>
      <p:sp>
        <p:nvSpPr>
          <p:cNvPr id="583" name="Shape 583"/>
          <p:cNvSpPr/>
          <p:nvPr/>
        </p:nvSpPr>
        <p:spPr>
          <a:xfrm>
            <a:off x="10364320" y="2540113"/>
            <a:ext cx="831800" cy="525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584" name="Shape 584"/>
          <p:cNvSpPr/>
          <p:nvPr/>
        </p:nvSpPr>
        <p:spPr>
          <a:xfrm>
            <a:off x="6884668" y="1715478"/>
            <a:ext cx="2078991" cy="2078990"/>
          </a:xfrm>
          <a:prstGeom prst="ellipse">
            <a:avLst/>
          </a:prstGeom>
          <a:solidFill>
            <a:srgbClr val="FFB0C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585" name="Shape 585"/>
          <p:cNvSpPr/>
          <p:nvPr/>
        </p:nvSpPr>
        <p:spPr>
          <a:xfrm>
            <a:off x="7357807" y="2492082"/>
            <a:ext cx="1132714" cy="525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DESIGN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104769" y="3340099"/>
            <a:ext cx="1279526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i="1" sz="3400">
                <a:latin typeface="News Gothic MT"/>
                <a:ea typeface="News Gothic MT"/>
                <a:cs typeface="News Gothic MT"/>
                <a:sym typeface="News Gothic MT"/>
              </a:defRPr>
            </a:lvl1pPr>
          </a:lstStyle>
          <a:p>
            <a:pPr/>
            <a:r>
              <a:t>“Is SASS a passing thing like LESS? Do these come and go often?”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88" name="Shape 588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89" name="Shape 589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cap="all" spc="-64" sz="32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getting started</a:t>
            </a:r>
          </a:p>
        </p:txBody>
      </p:sp>
      <p:sp>
        <p:nvSpPr>
          <p:cNvPr id="590" name="Shape 590"/>
          <p:cNvSpPr/>
          <p:nvPr/>
        </p:nvSpPr>
        <p:spPr>
          <a:xfrm>
            <a:off x="1185085" y="1715478"/>
            <a:ext cx="2078990" cy="2078990"/>
          </a:xfrm>
          <a:prstGeom prst="ellipse">
            <a:avLst/>
          </a:prstGeom>
          <a:solidFill>
            <a:srgbClr val="FFD8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591" name="Shape 591"/>
          <p:cNvSpPr/>
          <p:nvPr/>
        </p:nvSpPr>
        <p:spPr>
          <a:xfrm>
            <a:off x="4003213" y="1740878"/>
            <a:ext cx="2078990" cy="2078990"/>
          </a:xfrm>
          <a:prstGeom prst="ellipse">
            <a:avLst/>
          </a:prstGeom>
          <a:solidFill>
            <a:srgbClr val="92F0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592" name="Shape 592"/>
          <p:cNvSpPr/>
          <p:nvPr/>
        </p:nvSpPr>
        <p:spPr>
          <a:xfrm>
            <a:off x="1846608" y="2540113"/>
            <a:ext cx="755944" cy="525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IDEA</a:t>
            </a:r>
          </a:p>
        </p:txBody>
      </p:sp>
      <p:sp>
        <p:nvSpPr>
          <p:cNvPr id="593" name="Shape 593"/>
          <p:cNvSpPr/>
          <p:nvPr/>
        </p:nvSpPr>
        <p:spPr>
          <a:xfrm>
            <a:off x="634278" y="4300326"/>
            <a:ext cx="2988489" cy="525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FILL IN THE DETAILS:</a:t>
            </a:r>
          </a:p>
        </p:txBody>
      </p:sp>
      <p:sp>
        <p:nvSpPr>
          <p:cNvPr id="594" name="Shape 594"/>
          <p:cNvSpPr/>
          <p:nvPr/>
        </p:nvSpPr>
        <p:spPr>
          <a:xfrm>
            <a:off x="635720" y="4945191"/>
            <a:ext cx="11734802" cy="2273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74171" indent="-174171">
              <a:lnSpc>
                <a:spcPct val="120000"/>
              </a:lnSpc>
              <a:buSzPct val="70000"/>
              <a:buFont typeface="Lucida Grande"/>
              <a:buChar char="‣"/>
            </a:pPr>
            <a:r>
              <a:t>I often find it helpful to create a "styleguide" for the site</a:t>
            </a:r>
          </a:p>
          <a:p>
            <a:pPr marL="174171" indent="-174171">
              <a:lnSpc>
                <a:spcPct val="120000"/>
              </a:lnSpc>
              <a:buSzPct val="70000"/>
              <a:buFont typeface="Lucida Grande"/>
              <a:buChar char="‣"/>
            </a:pPr>
            <a:r>
              <a:t>Pick 4-5 colors for the site</a:t>
            </a:r>
          </a:p>
          <a:p>
            <a:pPr marL="174171" indent="-174171">
              <a:lnSpc>
                <a:spcPct val="120000"/>
              </a:lnSpc>
              <a:buSzPct val="70000"/>
              <a:buFont typeface="Lucida Grande"/>
              <a:buChar char="‣"/>
            </a:pPr>
            <a:r>
              <a:t>Look through Google Fonts/Font Squirrel and pick out 2-3 fonts for the site</a:t>
            </a:r>
          </a:p>
          <a:p>
            <a:pPr marL="174171" indent="-174171">
              <a:lnSpc>
                <a:spcPct val="120000"/>
              </a:lnSpc>
              <a:buSzPct val="70000"/>
              <a:buFont typeface="Lucida Grande"/>
              <a:buChar char="‣"/>
            </a:pPr>
            <a:r>
              <a:t>Use sites like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https://unsplash.com/</a:t>
            </a:r>
            <a:r>
              <a:t> for high-resolution stock images</a:t>
            </a:r>
          </a:p>
          <a:p>
            <a:pPr marL="174171" indent="-174171">
              <a:lnSpc>
                <a:spcPct val="120000"/>
              </a:lnSpc>
              <a:buSzPct val="70000"/>
              <a:buFont typeface="Lucida Grande"/>
              <a:buChar char="‣"/>
            </a:pPr>
            <a:r>
              <a:t>Sites like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http://www.siteinspire.com/</a:t>
            </a:r>
            <a:r>
              <a:t> 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http://www.awwwards.com/</a:t>
            </a:r>
            <a:r>
              <a:t> and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http://www.webdesign-inspiration.com/</a:t>
            </a:r>
            <a:r>
              <a:t> are great for inspiration!</a:t>
            </a:r>
          </a:p>
        </p:txBody>
      </p:sp>
      <p:sp>
        <p:nvSpPr>
          <p:cNvPr id="595" name="Shape 595"/>
          <p:cNvSpPr/>
          <p:nvPr/>
        </p:nvSpPr>
        <p:spPr>
          <a:xfrm>
            <a:off x="9740725" y="1715478"/>
            <a:ext cx="2078990" cy="2078990"/>
          </a:xfrm>
          <a:prstGeom prst="ellipse">
            <a:avLst/>
          </a:prstGeom>
          <a:solidFill>
            <a:srgbClr val="5FCBC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596" name="Shape 596"/>
          <p:cNvSpPr/>
          <p:nvPr/>
        </p:nvSpPr>
        <p:spPr>
          <a:xfrm>
            <a:off x="4237695" y="2540113"/>
            <a:ext cx="1673353" cy="525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PROTOTYPE</a:t>
            </a:r>
          </a:p>
        </p:txBody>
      </p:sp>
      <p:sp>
        <p:nvSpPr>
          <p:cNvPr id="597" name="Shape 597"/>
          <p:cNvSpPr/>
          <p:nvPr/>
        </p:nvSpPr>
        <p:spPr>
          <a:xfrm>
            <a:off x="10364320" y="2540113"/>
            <a:ext cx="831800" cy="525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598" name="Shape 598"/>
          <p:cNvSpPr/>
          <p:nvPr/>
        </p:nvSpPr>
        <p:spPr>
          <a:xfrm>
            <a:off x="6884668" y="1715478"/>
            <a:ext cx="2078991" cy="2078990"/>
          </a:xfrm>
          <a:prstGeom prst="ellipse">
            <a:avLst/>
          </a:prstGeom>
          <a:solidFill>
            <a:srgbClr val="FFB0C3"/>
          </a:solidFill>
          <a:ln w="50800">
            <a:solidFill>
              <a:srgbClr val="E93F3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599" name="Shape 599"/>
          <p:cNvSpPr/>
          <p:nvPr/>
        </p:nvSpPr>
        <p:spPr>
          <a:xfrm>
            <a:off x="7357807" y="2492082"/>
            <a:ext cx="1132714" cy="525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DESIGN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02" name="Shape 602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03" name="Shape 603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647700">
              <a:lnSpc>
                <a:spcPts val="3200"/>
              </a:lnSpc>
              <a:defRPr cap="all" spc="-64" sz="32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getting started</a:t>
            </a:r>
          </a:p>
        </p:txBody>
      </p:sp>
      <p:sp>
        <p:nvSpPr>
          <p:cNvPr id="604" name="Shape 604"/>
          <p:cNvSpPr/>
          <p:nvPr/>
        </p:nvSpPr>
        <p:spPr>
          <a:xfrm>
            <a:off x="634278" y="4300326"/>
            <a:ext cx="3487637" cy="525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PLAN MORE, CODE LESS:</a:t>
            </a:r>
          </a:p>
        </p:txBody>
      </p:sp>
      <p:sp>
        <p:nvSpPr>
          <p:cNvPr id="605" name="Shape 605"/>
          <p:cNvSpPr/>
          <p:nvPr/>
        </p:nvSpPr>
        <p:spPr>
          <a:xfrm>
            <a:off x="9791524" y="1721861"/>
            <a:ext cx="2078991" cy="2078990"/>
          </a:xfrm>
          <a:prstGeom prst="ellipse">
            <a:avLst/>
          </a:prstGeom>
          <a:solidFill>
            <a:srgbClr val="5FCBC8"/>
          </a:solidFill>
          <a:ln w="50800">
            <a:solidFill>
              <a:srgbClr val="E93F3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606" name="Shape 606"/>
          <p:cNvSpPr/>
          <p:nvPr/>
        </p:nvSpPr>
        <p:spPr>
          <a:xfrm>
            <a:off x="10415119" y="2498465"/>
            <a:ext cx="831800" cy="525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607" name="Shape 607"/>
          <p:cNvSpPr/>
          <p:nvPr/>
        </p:nvSpPr>
        <p:spPr>
          <a:xfrm>
            <a:off x="635720" y="4945191"/>
            <a:ext cx="11734802" cy="1145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74171" indent="-174171">
              <a:lnSpc>
                <a:spcPct val="120000"/>
              </a:lnSpc>
              <a:buSzPct val="70000"/>
              <a:buFont typeface="Lucida Grande"/>
              <a:buChar char="‣"/>
            </a:pPr>
            <a:r>
              <a:t>Create a features/functionality list</a:t>
            </a:r>
          </a:p>
          <a:p>
            <a:pPr marL="174171" indent="-174171">
              <a:lnSpc>
                <a:spcPct val="120000"/>
              </a:lnSpc>
              <a:buSzPct val="70000"/>
              <a:buFont typeface="Lucida Grande"/>
              <a:buChar char="‣"/>
            </a:pPr>
            <a:r>
              <a:t>Start with the structure (HTML), then add styles (CSS), then work on interactions (pseudo code and JavaScript).</a:t>
            </a:r>
          </a:p>
        </p:txBody>
      </p:sp>
      <p:sp>
        <p:nvSpPr>
          <p:cNvPr id="608" name="Shape 608"/>
          <p:cNvSpPr/>
          <p:nvPr/>
        </p:nvSpPr>
        <p:spPr>
          <a:xfrm>
            <a:off x="1185085" y="1715478"/>
            <a:ext cx="2078990" cy="2078990"/>
          </a:xfrm>
          <a:prstGeom prst="ellipse">
            <a:avLst/>
          </a:prstGeom>
          <a:solidFill>
            <a:srgbClr val="FFD8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609" name="Shape 609"/>
          <p:cNvSpPr/>
          <p:nvPr/>
        </p:nvSpPr>
        <p:spPr>
          <a:xfrm>
            <a:off x="4003213" y="1740878"/>
            <a:ext cx="2078990" cy="2078990"/>
          </a:xfrm>
          <a:prstGeom prst="ellipse">
            <a:avLst/>
          </a:prstGeom>
          <a:solidFill>
            <a:srgbClr val="92F0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610" name="Shape 610"/>
          <p:cNvSpPr/>
          <p:nvPr/>
        </p:nvSpPr>
        <p:spPr>
          <a:xfrm>
            <a:off x="1846608" y="2540113"/>
            <a:ext cx="755944" cy="525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IDEA</a:t>
            </a:r>
          </a:p>
        </p:txBody>
      </p:sp>
      <p:sp>
        <p:nvSpPr>
          <p:cNvPr id="611" name="Shape 611"/>
          <p:cNvSpPr/>
          <p:nvPr/>
        </p:nvSpPr>
        <p:spPr>
          <a:xfrm>
            <a:off x="4237695" y="2540113"/>
            <a:ext cx="1673353" cy="525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PROTOTYPE</a:t>
            </a:r>
          </a:p>
        </p:txBody>
      </p:sp>
      <p:sp>
        <p:nvSpPr>
          <p:cNvPr id="612" name="Shape 612"/>
          <p:cNvSpPr/>
          <p:nvPr/>
        </p:nvSpPr>
        <p:spPr>
          <a:xfrm>
            <a:off x="6884668" y="1715478"/>
            <a:ext cx="2078991" cy="2078990"/>
          </a:xfrm>
          <a:prstGeom prst="ellipse">
            <a:avLst/>
          </a:prstGeom>
          <a:solidFill>
            <a:srgbClr val="FFB0C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613" name="Shape 613"/>
          <p:cNvSpPr/>
          <p:nvPr/>
        </p:nvSpPr>
        <p:spPr>
          <a:xfrm>
            <a:off x="7357807" y="2492082"/>
            <a:ext cx="1132714" cy="525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DESIGN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/>
        </p:nvSpPr>
        <p:spPr>
          <a:xfrm>
            <a:off x="635000" y="6350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16" name="Shape 616"/>
          <p:cNvSpPr/>
          <p:nvPr/>
        </p:nvSpPr>
        <p:spPr>
          <a:xfrm>
            <a:off x="635000" y="1219200"/>
            <a:ext cx="11734800" cy="11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17" name="Shape 61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Pseudo code</a:t>
            </a:r>
          </a:p>
        </p:txBody>
      </p:sp>
      <p:sp>
        <p:nvSpPr>
          <p:cNvPr id="618" name="Shape 618"/>
          <p:cNvSpPr/>
          <p:nvPr>
            <p:ph type="title"/>
          </p:nvPr>
        </p:nvSpPr>
        <p:spPr>
          <a:xfrm>
            <a:off x="635000" y="1727200"/>
            <a:ext cx="11734800" cy="711200"/>
          </a:xfrm>
          <a:prstGeom prst="rect">
            <a:avLst/>
          </a:prstGeom>
        </p:spPr>
        <p:txBody>
          <a:bodyPr/>
          <a:lstStyle/>
          <a:p>
            <a:pPr/>
            <a:r>
              <a:t>Learning objectives</a:t>
            </a:r>
          </a:p>
        </p:txBody>
      </p:sp>
      <p:sp>
        <p:nvSpPr>
          <p:cNvPr id="619" name="Shape 619"/>
          <p:cNvSpPr/>
          <p:nvPr/>
        </p:nvSpPr>
        <p:spPr>
          <a:xfrm flipV="1">
            <a:off x="2108200" y="2588128"/>
            <a:ext cx="1" cy="3589919"/>
          </a:xfrm>
          <a:prstGeom prst="line">
            <a:avLst/>
          </a:prstGeom>
          <a:ln w="12700">
            <a:solidFill>
              <a:srgbClr val="53585F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20" name="Shape 620"/>
          <p:cNvSpPr/>
          <p:nvPr>
            <p:ph type="body" sz="half" idx="1"/>
          </p:nvPr>
        </p:nvSpPr>
        <p:spPr>
          <a:xfrm>
            <a:off x="2391998" y="3239705"/>
            <a:ext cx="10001313" cy="2286764"/>
          </a:xfrm>
          <a:prstGeom prst="rect">
            <a:avLst/>
          </a:prstGeom>
        </p:spPr>
        <p:txBody>
          <a:bodyPr/>
          <a:lstStyle/>
          <a:p>
            <a:pPr marL="203179" indent="-203179">
              <a:buSzPct val="70000"/>
              <a:buFont typeface="Lucida Grande"/>
              <a:buChar char="‣"/>
            </a:pPr>
            <a:r>
              <a:t>Practice programmatic thinking by writing pseudo code to solve a basic problem.</a:t>
            </a:r>
          </a:p>
          <a:p>
            <a:pPr marL="203179" indent="-203179">
              <a:buSzPct val="70000"/>
              <a:buFont typeface="Lucida Grande"/>
              <a:buChar char="‣"/>
            </a:pPr>
            <a:r>
              <a:t>Define web site behavior and the practical uses of JavaScript.</a:t>
            </a:r>
          </a:p>
          <a:p>
            <a:pPr marL="203179" indent="-203179">
              <a:buSzPct val="70000"/>
              <a:buFont typeface="Lucida Grande"/>
              <a:buChar char="‣"/>
            </a:pPr>
            <a:r>
              <a:t>Predict DOM output / changes by reading JS code.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D8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/>
        </p:nvSpPr>
        <p:spPr>
          <a:xfrm>
            <a:off x="635000" y="2629563"/>
            <a:ext cx="11734800" cy="115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65000"/>
              </a:lnSpc>
              <a:defRPr cap="all" spc="-180" sz="90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WED</a:t>
            </a:r>
          </a:p>
        </p:txBody>
      </p:sp>
      <p:sp>
        <p:nvSpPr>
          <p:cNvPr id="625" name="Shape 625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26" name="Shape 626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27" name="Shape 627"/>
          <p:cNvSpPr/>
          <p:nvPr/>
        </p:nvSpPr>
        <p:spPr>
          <a:xfrm>
            <a:off x="635000" y="736600"/>
            <a:ext cx="7721600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>
              <a:defRPr cap="none" spc="0"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Front-end web development</a:t>
            </a:r>
          </a:p>
        </p:txBody>
      </p:sp>
      <p:sp>
        <p:nvSpPr>
          <p:cNvPr id="628" name="Shape 628"/>
          <p:cNvSpPr/>
          <p:nvPr/>
        </p:nvSpPr>
        <p:spPr>
          <a:xfrm>
            <a:off x="635000" y="4056196"/>
            <a:ext cx="11734800" cy="762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cap="all" spc="-119" sz="60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LAURA</a:t>
            </a:r>
          </a:p>
        </p:txBody>
      </p:sp>
      <p:sp>
        <p:nvSpPr>
          <p:cNvPr id="629" name="Shape 629"/>
          <p:cNvSpPr/>
          <p:nvPr/>
        </p:nvSpPr>
        <p:spPr>
          <a:xfrm>
            <a:off x="762000" y="5089128"/>
            <a:ext cx="11734800" cy="391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cap="all" spc="-62" sz="3100"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(Google sheet is pinned in slack)</a:t>
            </a:r>
          </a:p>
        </p:txBody>
      </p:sp>
      <p:sp>
        <p:nvSpPr>
          <p:cNvPr id="630" name="Shape 630"/>
          <p:cNvSpPr/>
          <p:nvPr/>
        </p:nvSpPr>
        <p:spPr>
          <a:xfrm>
            <a:off x="635000" y="2028626"/>
            <a:ext cx="11734800" cy="393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65000"/>
              </a:lnSpc>
              <a:defRPr cap="all" spc="-59" sz="3000">
                <a:solidFill>
                  <a:srgbClr val="FFFFFF"/>
                </a:solid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>
              <a:defRPr cap="none" spc="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9">
                <a:uFill>
                  <a:solidFill>
                    <a:srgbClr val="FFFFFF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snacks &amp; Design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1AF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/>
        </p:nvSpPr>
        <p:spPr>
          <a:xfrm>
            <a:off x="635000" y="1638963"/>
            <a:ext cx="11734800" cy="115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cap="all" spc="-180" sz="9000">
                <a:solidFill>
                  <a:srgbClr val="FFFFFF"/>
                </a:solid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>
              <a:defRPr cap="none" spc="0"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180" sz="9000">
                <a:uFill>
                  <a:solidFill>
                    <a:srgbClr val="FFFFFF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Exit Tickets</a:t>
            </a:r>
          </a:p>
        </p:txBody>
      </p:sp>
      <p:sp>
        <p:nvSpPr>
          <p:cNvPr id="633" name="Shape 633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34" name="Shape 634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35" name="Shape 635"/>
          <p:cNvSpPr/>
          <p:nvPr/>
        </p:nvSpPr>
        <p:spPr>
          <a:xfrm>
            <a:off x="635000" y="736600"/>
            <a:ext cx="7721600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>
              <a:defRPr cap="none" spc="0"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pseudo code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15" name="Shape 215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16" name="Shape 216"/>
          <p:cNvSpPr/>
          <p:nvPr/>
        </p:nvSpPr>
        <p:spPr>
          <a:xfrm>
            <a:off x="635000" y="1574800"/>
            <a:ext cx="11734800" cy="2975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cap="all" spc="-254" sz="12700">
                <a:solidFill>
                  <a:srgbClr val="FFFFFF"/>
                </a:solid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>
              <a:defRPr cap="none" spc="0" sz="1800">
                <a:solidFill>
                  <a:srgbClr val="000000"/>
                </a:solidFill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254" sz="12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INTRO TO PROGRAMMING</a:t>
            </a:r>
          </a:p>
        </p:txBody>
      </p:sp>
      <p:sp>
        <p:nvSpPr>
          <p:cNvPr id="217" name="Shape 217"/>
          <p:cNvSpPr/>
          <p:nvPr/>
        </p:nvSpPr>
        <p:spPr>
          <a:xfrm>
            <a:off x="635000" y="6172200"/>
            <a:ext cx="11734800" cy="292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defRPr>
                <a:solidFill>
                  <a:srgbClr val="FFFFFF"/>
                </a:solidFill>
                <a:latin typeface="News706BT-ItalicC"/>
                <a:ea typeface="News706BT-ItalicC"/>
                <a:cs typeface="News706BT-ItalicC"/>
                <a:sym typeface="News706BT-ItalicC"/>
              </a:defRPr>
            </a:lvl1pPr>
          </a:lstStyle>
          <a:p>
            <a:pPr>
              <a:defRPr sz="1800">
                <a:uFillTx/>
              </a:defRPr>
            </a:pPr>
            <a:r>
              <a:rPr sz="2400">
                <a:uFill>
                  <a:solidFill>
                    <a:srgbClr val="FFFFFF"/>
                  </a:solidFill>
                </a:uFill>
              </a:rPr>
              <a:t>Eric Boyer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E93F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/>
        </p:nvSpPr>
        <p:spPr>
          <a:xfrm>
            <a:off x="635000" y="1638963"/>
            <a:ext cx="11734800" cy="115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cap="all" spc="-180" sz="9000">
                <a:solidFill>
                  <a:srgbClr val="FFFFFF"/>
                </a:solid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Review</a:t>
            </a:r>
          </a:p>
        </p:txBody>
      </p:sp>
      <p:sp>
        <p:nvSpPr>
          <p:cNvPr id="220" name="Shape 220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21" name="Shape 221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22" name="Shape 222"/>
          <p:cNvSpPr/>
          <p:nvPr/>
        </p:nvSpPr>
        <p:spPr>
          <a:xfrm>
            <a:off x="635000" y="736600"/>
            <a:ext cx="7721600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>
              <a:defRPr cap="none" spc="0" sz="1800">
                <a:uFillTx/>
                <a:latin typeface="PFDinTextCompPro-Regular"/>
                <a:ea typeface="PFDinTextCompPro-Regular"/>
                <a:cs typeface="PFDinTextCompPro-Regular"/>
                <a:sym typeface="PFDinTextCompPro-Regular"/>
              </a:defRPr>
            </a:pPr>
            <a:r>
              <a: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FEWD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25" name="Shape 225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26" name="Shape 226"/>
          <p:cNvSpPr/>
          <p:nvPr/>
        </p:nvSpPr>
        <p:spPr>
          <a:xfrm>
            <a:off x="635000" y="736600"/>
            <a:ext cx="9307957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Review</a:t>
            </a:r>
          </a:p>
        </p:txBody>
      </p:sp>
      <p:sp>
        <p:nvSpPr>
          <p:cNvPr id="227" name="Shape 227"/>
          <p:cNvSpPr/>
          <p:nvPr/>
        </p:nvSpPr>
        <p:spPr>
          <a:xfrm>
            <a:off x="582576" y="1621333"/>
            <a:ext cx="6655501" cy="261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20842" indent="-320842">
              <a:buSzPct val="100000"/>
              <a:buAutoNum type="arabicPeriod" startAt="1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"Lines" (borders) between sections</a:t>
            </a:r>
          </a:p>
          <a:p>
            <a:pPr marL="320842" indent="-320842">
              <a:buSzPct val="100000"/>
              <a:buAutoNum type="arabicPeriod" startAt="1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Background-image</a:t>
            </a:r>
          </a:p>
          <a:p>
            <a:pPr marL="320842" indent="-320842">
              <a:buSzPct val="100000"/>
              <a:buAutoNum type="arabicPeriod" startAt="1"/>
            </a:pPr>
            <a:r>
              <a:t>Hover states</a:t>
            </a:r>
          </a:p>
          <a:p>
            <a:pPr marL="320842" indent="-320842">
              <a:buSzPct val="100000"/>
              <a:buAutoNum type="arabicPeriod" startAt="1"/>
            </a:pPr>
            <a:r>
              <a:t>Why use anchor instead of button elements?</a:t>
            </a:r>
          </a:p>
          <a:p>
            <a:pPr marL="320842" indent="-320842">
              <a:buSzPct val="100000"/>
              <a:buAutoNum type="arabicPeriod" startAt="1"/>
            </a:pPr>
            <a:r>
              <a:t>Shadow on bottom of buttons</a:t>
            </a:r>
          </a:p>
          <a:p>
            <a:pPr marL="320842" indent="-320842">
              <a:buSzPct val="100000"/>
              <a:buAutoNum type="arabicPeriod" startAt="1"/>
            </a:pPr>
            <a:r>
              <a:t>Text-transform</a:t>
            </a:r>
          </a:p>
          <a:p>
            <a:pPr marL="320842" indent="-320842">
              <a:buSzPct val="100000"/>
              <a:buAutoNum type="arabicPeriod" startAt="1"/>
            </a:pPr>
            <a:r>
              <a:t>Pixels/percentages/responsive</a:t>
            </a:r>
          </a:p>
          <a:p>
            <a:pPr marL="320842" indent="-320842">
              <a:buSzPct val="100000"/>
              <a:buAutoNum type="arabicPeriod" startAt="1"/>
            </a:pPr>
            <a:r>
              <a:t>Reuse things like box-shadow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635000" y="6349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30" name="Shape 230"/>
          <p:cNvSpPr/>
          <p:nvPr/>
        </p:nvSpPr>
        <p:spPr>
          <a:xfrm>
            <a:off x="635000" y="1219199"/>
            <a:ext cx="11734800" cy="1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457200">
              <a:defRPr sz="1200">
                <a:uFillTx/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31" name="Shape 231"/>
          <p:cNvSpPr/>
          <p:nvPr/>
        </p:nvSpPr>
        <p:spPr>
          <a:xfrm>
            <a:off x="635000" y="736600"/>
            <a:ext cx="9307957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7700">
              <a:lnSpc>
                <a:spcPts val="3200"/>
              </a:lnSpc>
              <a:defRPr cap="all" spc="-56" sz="2800">
                <a:uFill>
                  <a:solidFill>
                    <a:srgbClr val="000000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/>
            <a:r>
              <a:t>Review — Multiple classes on one element</a:t>
            </a:r>
          </a:p>
        </p:txBody>
      </p:sp>
      <p:sp>
        <p:nvSpPr>
          <p:cNvPr id="232" name="Shape 232"/>
          <p:cNvSpPr/>
          <p:nvPr/>
        </p:nvSpPr>
        <p:spPr>
          <a:xfrm>
            <a:off x="3573635" y="3079838"/>
            <a:ext cx="5857530" cy="642374"/>
          </a:xfrm>
          <a:prstGeom prst="roundRect">
            <a:avLst>
              <a:gd name="adj" fmla="val 20451"/>
            </a:avLst>
          </a:prstGeom>
          <a:solidFill>
            <a:srgbClr val="2B2B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ts val="1600"/>
              </a:lnSpc>
              <a:defRPr cap="all" sz="1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pPr>
          </a:p>
        </p:txBody>
      </p:sp>
      <p:sp>
        <p:nvSpPr>
          <p:cNvPr id="233" name="Shape 233"/>
          <p:cNvSpPr/>
          <p:nvPr/>
        </p:nvSpPr>
        <p:spPr>
          <a:xfrm>
            <a:off x="3530125" y="3216262"/>
            <a:ext cx="5944550" cy="64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4200"/>
              </a:lnSpc>
              <a:tabLst>
                <a:tab pos="457200" algn="l"/>
              </a:tabLst>
              <a:defRPr sz="1700">
                <a:solidFill>
                  <a:srgbClr val="FFA0A0"/>
                </a:solidFill>
                <a:uFillTx/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7C7C7"/>
                </a:solidFill>
              </a:rPr>
              <a:t> </a:t>
            </a:r>
            <a:r>
              <a:rPr>
                <a:solidFill>
                  <a:srgbClr val="FFFC60"/>
                </a:solidFill>
              </a:rPr>
              <a:t>&lt;section</a:t>
            </a:r>
            <a:r>
              <a:rPr>
                <a:solidFill>
                  <a:srgbClr val="C7C7C7"/>
                </a:solidFill>
              </a:rPr>
              <a:t> </a:t>
            </a:r>
            <a:r>
              <a:rPr>
                <a:solidFill>
                  <a:srgbClr val="61FA60"/>
                </a:solidFill>
              </a:rPr>
              <a:t>class</a:t>
            </a:r>
            <a:r>
              <a:rPr>
                <a:solidFill>
                  <a:srgbClr val="D8E91B"/>
                </a:solidFill>
              </a:rPr>
              <a:t>=</a:t>
            </a:r>
            <a:r>
              <a:t>"banner clearfix"</a:t>
            </a:r>
            <a:r>
              <a:rPr>
                <a:solidFill>
                  <a:srgbClr val="FFFC60"/>
                </a:solidFill>
              </a:rPr>
              <a:t>&gt;&lt;/section&gt;</a:t>
            </a:r>
            <a:endParaRPr>
              <a:solidFill>
                <a:srgbClr val="C7C7C7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2732592" y="1797049"/>
            <a:ext cx="7539616" cy="711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/>
            <a:r>
              <a:t>An element can have multiple classes. Multiple classes are separated by a space in the HTML.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D8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308100" rtl="0" fontAlgn="auto" latinLnBrk="0" hangingPunct="0">
          <a:lnSpc>
            <a:spcPts val="16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1800" u="none" kumimoji="0" normalizeH="0">
            <a:ln>
              <a:noFill/>
            </a:ln>
            <a:solidFill>
              <a:srgbClr val="000000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PFDinTextCompPro-Bold"/>
            <a:ea typeface="PFDinTextCompPro-Bold"/>
            <a:cs typeface="PFDinTextCompPro-Bold"/>
            <a:sym typeface="PFDinTextCompPro-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308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FFFFFF"/>
              </a:solidFill>
            </a:uFill>
            <a:latin typeface="News706BT-RomanC"/>
            <a:ea typeface="News706BT-RomanC"/>
            <a:cs typeface="News706BT-RomanC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D8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308100" rtl="0" fontAlgn="auto" latinLnBrk="0" hangingPunct="0">
          <a:lnSpc>
            <a:spcPts val="16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1800" u="none" kumimoji="0" normalizeH="0">
            <a:ln>
              <a:noFill/>
            </a:ln>
            <a:solidFill>
              <a:srgbClr val="000000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PFDinTextCompPro-Bold"/>
            <a:ea typeface="PFDinTextCompPro-Bold"/>
            <a:cs typeface="PFDinTextCompPro-Bold"/>
            <a:sym typeface="PFDinTextCompPro-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308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FFFFFF"/>
              </a:solidFill>
            </a:uFill>
            <a:latin typeface="News706BT-RomanC"/>
            <a:ea typeface="News706BT-RomanC"/>
            <a:cs typeface="News706BT-RomanC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